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87"/>
  </p:notesMasterIdLst>
  <p:sldIdLst>
    <p:sldId id="262" r:id="rId2"/>
    <p:sldId id="258" r:id="rId3"/>
    <p:sldId id="259" r:id="rId4"/>
    <p:sldId id="260" r:id="rId5"/>
    <p:sldId id="263" r:id="rId6"/>
    <p:sldId id="261" r:id="rId7"/>
    <p:sldId id="299" r:id="rId8"/>
    <p:sldId id="300" r:id="rId9"/>
    <p:sldId id="268" r:id="rId10"/>
    <p:sldId id="269" r:id="rId11"/>
    <p:sldId id="303" r:id="rId12"/>
    <p:sldId id="304" r:id="rId13"/>
    <p:sldId id="297" r:id="rId14"/>
    <p:sldId id="298" r:id="rId15"/>
    <p:sldId id="264" r:id="rId16"/>
    <p:sldId id="266" r:id="rId17"/>
    <p:sldId id="301" r:id="rId18"/>
    <p:sldId id="302" r:id="rId19"/>
    <p:sldId id="282" r:id="rId20"/>
    <p:sldId id="270" r:id="rId21"/>
    <p:sldId id="273" r:id="rId22"/>
    <p:sldId id="280" r:id="rId23"/>
    <p:sldId id="311" r:id="rId24"/>
    <p:sldId id="312" r:id="rId25"/>
    <p:sldId id="313" r:id="rId26"/>
    <p:sldId id="314" r:id="rId27"/>
    <p:sldId id="315" r:id="rId28"/>
    <p:sldId id="316" r:id="rId29"/>
    <p:sldId id="317" r:id="rId30"/>
    <p:sldId id="322" r:id="rId31"/>
    <p:sldId id="318" r:id="rId32"/>
    <p:sldId id="323" r:id="rId33"/>
    <p:sldId id="319" r:id="rId34"/>
    <p:sldId id="320" r:id="rId35"/>
    <p:sldId id="321" r:id="rId36"/>
    <p:sldId id="324" r:id="rId37"/>
    <p:sldId id="325" r:id="rId38"/>
    <p:sldId id="326" r:id="rId39"/>
    <p:sldId id="327" r:id="rId40"/>
    <p:sldId id="328" r:id="rId41"/>
    <p:sldId id="329" r:id="rId42"/>
    <p:sldId id="330" r:id="rId43"/>
    <p:sldId id="348" r:id="rId44"/>
    <p:sldId id="331" r:id="rId45"/>
    <p:sldId id="334" r:id="rId46"/>
    <p:sldId id="335" r:id="rId47"/>
    <p:sldId id="336" r:id="rId48"/>
    <p:sldId id="332" r:id="rId49"/>
    <p:sldId id="333" r:id="rId50"/>
    <p:sldId id="337" r:id="rId51"/>
    <p:sldId id="338" r:id="rId52"/>
    <p:sldId id="339" r:id="rId53"/>
    <p:sldId id="347" r:id="rId54"/>
    <p:sldId id="340" r:id="rId55"/>
    <p:sldId id="341" r:id="rId56"/>
    <p:sldId id="342" r:id="rId57"/>
    <p:sldId id="343" r:id="rId58"/>
    <p:sldId id="349" r:id="rId59"/>
    <p:sldId id="344" r:id="rId60"/>
    <p:sldId id="345" r:id="rId61"/>
    <p:sldId id="346" r:id="rId62"/>
    <p:sldId id="306" r:id="rId63"/>
    <p:sldId id="274" r:id="rId64"/>
    <p:sldId id="286" r:id="rId65"/>
    <p:sldId id="287" r:id="rId66"/>
    <p:sldId id="283" r:id="rId67"/>
    <p:sldId id="284" r:id="rId68"/>
    <p:sldId id="289" r:id="rId69"/>
    <p:sldId id="285" r:id="rId70"/>
    <p:sldId id="288" r:id="rId71"/>
    <p:sldId id="290" r:id="rId72"/>
    <p:sldId id="291" r:id="rId73"/>
    <p:sldId id="292" r:id="rId74"/>
    <p:sldId id="293" r:id="rId75"/>
    <p:sldId id="278" r:id="rId76"/>
    <p:sldId id="279" r:id="rId77"/>
    <p:sldId id="272" r:id="rId78"/>
    <p:sldId id="308" r:id="rId79"/>
    <p:sldId id="309" r:id="rId80"/>
    <p:sldId id="310" r:id="rId81"/>
    <p:sldId id="307" r:id="rId82"/>
    <p:sldId id="281" r:id="rId83"/>
    <p:sldId id="275" r:id="rId84"/>
    <p:sldId id="276" r:id="rId85"/>
    <p:sldId id="350" r:id="rId8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1865"/>
    <a:srgbClr val="3D1B8C"/>
    <a:srgbClr val="100C34"/>
    <a:srgbClr val="1F17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6" autoAdjust="0"/>
    <p:restoredTop sz="81743"/>
  </p:normalViewPr>
  <p:slideViewPr>
    <p:cSldViewPr snapToGrid="0" snapToObjects="1">
      <p:cViewPr varScale="1">
        <p:scale>
          <a:sx n="93" d="100"/>
          <a:sy n="93" d="100"/>
        </p:scale>
        <p:origin x="960" y="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5F200-7B61-7E45-AFE4-72CD6807C1B0}" type="doc">
      <dgm:prSet loTypeId="urn:microsoft.com/office/officeart/2005/8/layout/process1" loCatId="" qsTypeId="urn:microsoft.com/office/officeart/2005/8/quickstyle/simple1" qsCatId="simple" csTypeId="urn:microsoft.com/office/officeart/2005/8/colors/accent1_2" csCatId="accent1" phldr="1"/>
      <dgm:spPr/>
    </dgm:pt>
    <dgm:pt modelId="{96093D37-60B9-4F4C-B8CF-BD3C2FCA2CCB}">
      <dgm:prSet phldrT="[Text]"/>
      <dgm:spPr/>
      <dgm:t>
        <a:bodyPr/>
        <a:lstStyle/>
        <a:p>
          <a:r>
            <a:rPr lang="de-DE" dirty="0">
              <a:latin typeface="Verdana" panose="020B0604030504040204" pitchFamily="34" charset="0"/>
              <a:ea typeface="Verdana" panose="020B0604030504040204" pitchFamily="34" charset="0"/>
              <a:cs typeface="Verdana" panose="020B0604030504040204" pitchFamily="34" charset="0"/>
            </a:rPr>
            <a:t>Schüler*innen</a:t>
          </a:r>
        </a:p>
      </dgm:t>
    </dgm:pt>
    <dgm:pt modelId="{4CA0D29B-0ED8-714D-900F-32A08B1E9448}" type="parTrans" cxnId="{D1BC1D48-E8F4-1F47-B896-B627154649D9}">
      <dgm:prSet/>
      <dgm:spPr/>
      <dgm:t>
        <a:bodyPr/>
        <a:lstStyle/>
        <a:p>
          <a:endParaRPr lang="de-DE"/>
        </a:p>
      </dgm:t>
    </dgm:pt>
    <dgm:pt modelId="{36CAC40A-B458-5145-8A4F-84CDFCD666E6}" type="sibTrans" cxnId="{D1BC1D48-E8F4-1F47-B896-B627154649D9}">
      <dgm:prSet/>
      <dgm:spPr>
        <a:noFill/>
      </dgm:spPr>
      <dgm:t>
        <a:bodyPr/>
        <a:lstStyle/>
        <a:p>
          <a:endParaRPr lang="de-DE"/>
        </a:p>
      </dgm:t>
    </dgm:pt>
    <dgm:pt modelId="{B3EF8D74-4F66-8947-95D4-11ADD7A3D7D1}">
      <dgm:prSet phldrT="[Text]" custT="1"/>
      <dgm:spPr>
        <a:solidFill>
          <a:schemeClr val="accent3">
            <a:lumMod val="60000"/>
            <a:lumOff val="40000"/>
          </a:schemeClr>
        </a:solidFill>
      </dgm:spPr>
      <dgm:t>
        <a:bodyPr/>
        <a:lstStyle/>
        <a:p>
          <a:r>
            <a:rPr lang="de-DE" sz="27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Lehrer*innen</a:t>
          </a:r>
        </a:p>
      </dgm:t>
    </dgm:pt>
    <dgm:pt modelId="{0583DBDA-A052-6944-9B15-BA7A2833EB03}" type="parTrans" cxnId="{95C11A69-31D2-E445-AF47-0456AF4E5BEF}">
      <dgm:prSet/>
      <dgm:spPr/>
      <dgm:t>
        <a:bodyPr/>
        <a:lstStyle/>
        <a:p>
          <a:endParaRPr lang="de-DE"/>
        </a:p>
      </dgm:t>
    </dgm:pt>
    <dgm:pt modelId="{4C3B5744-AF8A-2A41-97CF-D4BF602E4714}" type="sibTrans" cxnId="{95C11A69-31D2-E445-AF47-0456AF4E5BEF}">
      <dgm:prSet/>
      <dgm:spPr>
        <a:noFill/>
      </dgm:spPr>
      <dgm:t>
        <a:bodyPr/>
        <a:lstStyle/>
        <a:p>
          <a:endParaRPr lang="de-DE"/>
        </a:p>
      </dgm:t>
    </dgm:pt>
    <dgm:pt modelId="{6E6DBA55-E9B8-A747-B61F-CF5578BAA07E}">
      <dgm:prSet phldrT="[Text]" custT="1"/>
      <dgm:spPr>
        <a:solidFill>
          <a:schemeClr val="accent5">
            <a:lumMod val="40000"/>
            <a:lumOff val="60000"/>
          </a:schemeClr>
        </a:solidFill>
      </dgm:spPr>
      <dgm:t>
        <a:bodyPr/>
        <a:lstStyle/>
        <a:p>
          <a:r>
            <a:rPr lang="de-DE" sz="27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Eltern</a:t>
          </a:r>
        </a:p>
      </dgm:t>
    </dgm:pt>
    <dgm:pt modelId="{F6AED379-C4D2-AD46-B746-E4EC0EC96918}" type="parTrans" cxnId="{A95FCEEB-0D23-CA43-B918-7AE881635788}">
      <dgm:prSet/>
      <dgm:spPr/>
      <dgm:t>
        <a:bodyPr/>
        <a:lstStyle/>
        <a:p>
          <a:endParaRPr lang="de-DE"/>
        </a:p>
      </dgm:t>
    </dgm:pt>
    <dgm:pt modelId="{8A83E877-14DB-CA44-9154-6FC5F2059756}" type="sibTrans" cxnId="{A95FCEEB-0D23-CA43-B918-7AE881635788}">
      <dgm:prSet/>
      <dgm:spPr/>
      <dgm:t>
        <a:bodyPr/>
        <a:lstStyle/>
        <a:p>
          <a:endParaRPr lang="de-DE"/>
        </a:p>
      </dgm:t>
    </dgm:pt>
    <dgm:pt modelId="{AF1A2231-F323-3741-BE97-5875B7E6BC5E}" type="pres">
      <dgm:prSet presAssocID="{F4F5F200-7B61-7E45-AFE4-72CD6807C1B0}" presName="Name0" presStyleCnt="0">
        <dgm:presLayoutVars>
          <dgm:dir/>
          <dgm:resizeHandles val="exact"/>
        </dgm:presLayoutVars>
      </dgm:prSet>
      <dgm:spPr/>
    </dgm:pt>
    <dgm:pt modelId="{585FC96A-CAAB-7C47-B479-8002BC6D7FC4}" type="pres">
      <dgm:prSet presAssocID="{96093D37-60B9-4F4C-B8CF-BD3C2FCA2CCB}" presName="node" presStyleLbl="node1" presStyleIdx="0" presStyleCnt="3">
        <dgm:presLayoutVars>
          <dgm:bulletEnabled val="1"/>
        </dgm:presLayoutVars>
      </dgm:prSet>
      <dgm:spPr/>
    </dgm:pt>
    <dgm:pt modelId="{518BFA5A-6268-494B-813F-DF17BBD13D72}" type="pres">
      <dgm:prSet presAssocID="{36CAC40A-B458-5145-8A4F-84CDFCD666E6}" presName="sibTrans" presStyleLbl="sibTrans2D1" presStyleIdx="0" presStyleCnt="2"/>
      <dgm:spPr/>
    </dgm:pt>
    <dgm:pt modelId="{33117009-9A10-0F49-ADC5-971EFAB5C0DF}" type="pres">
      <dgm:prSet presAssocID="{36CAC40A-B458-5145-8A4F-84CDFCD666E6}" presName="connectorText" presStyleLbl="sibTrans2D1" presStyleIdx="0" presStyleCnt="2"/>
      <dgm:spPr/>
    </dgm:pt>
    <dgm:pt modelId="{0CC9E20A-B960-E647-A0D3-A9F740BFF16C}" type="pres">
      <dgm:prSet presAssocID="{B3EF8D74-4F66-8947-95D4-11ADD7A3D7D1}" presName="node" presStyleLbl="node1" presStyleIdx="1" presStyleCnt="3">
        <dgm:presLayoutVars>
          <dgm:bulletEnabled val="1"/>
        </dgm:presLayoutVars>
      </dgm:prSet>
      <dgm:spPr/>
    </dgm:pt>
    <dgm:pt modelId="{8FFDE1C4-68FC-9C45-B39F-3D3A3ACA0E8E}" type="pres">
      <dgm:prSet presAssocID="{4C3B5744-AF8A-2A41-97CF-D4BF602E4714}" presName="sibTrans" presStyleLbl="sibTrans2D1" presStyleIdx="1" presStyleCnt="2"/>
      <dgm:spPr/>
    </dgm:pt>
    <dgm:pt modelId="{033DF507-DD24-4549-A528-65342A40AFA3}" type="pres">
      <dgm:prSet presAssocID="{4C3B5744-AF8A-2A41-97CF-D4BF602E4714}" presName="connectorText" presStyleLbl="sibTrans2D1" presStyleIdx="1" presStyleCnt="2"/>
      <dgm:spPr/>
    </dgm:pt>
    <dgm:pt modelId="{1D52E165-30D9-6E42-A548-77F074CC9B19}" type="pres">
      <dgm:prSet presAssocID="{6E6DBA55-E9B8-A747-B61F-CF5578BAA07E}" presName="node" presStyleLbl="node1" presStyleIdx="2" presStyleCnt="3">
        <dgm:presLayoutVars>
          <dgm:bulletEnabled val="1"/>
        </dgm:presLayoutVars>
      </dgm:prSet>
      <dgm:spPr/>
    </dgm:pt>
  </dgm:ptLst>
  <dgm:cxnLst>
    <dgm:cxn modelId="{2EBDF11C-5F3D-8246-BB6C-F63F7A51714E}" type="presOf" srcId="{B3EF8D74-4F66-8947-95D4-11ADD7A3D7D1}" destId="{0CC9E20A-B960-E647-A0D3-A9F740BFF16C}" srcOrd="0" destOrd="0" presId="urn:microsoft.com/office/officeart/2005/8/layout/process1"/>
    <dgm:cxn modelId="{ADB9BB45-F387-A64C-AD02-020D143318F4}" type="presOf" srcId="{4C3B5744-AF8A-2A41-97CF-D4BF602E4714}" destId="{8FFDE1C4-68FC-9C45-B39F-3D3A3ACA0E8E}" srcOrd="0" destOrd="0" presId="urn:microsoft.com/office/officeart/2005/8/layout/process1"/>
    <dgm:cxn modelId="{D1BC1D48-E8F4-1F47-B896-B627154649D9}" srcId="{F4F5F200-7B61-7E45-AFE4-72CD6807C1B0}" destId="{96093D37-60B9-4F4C-B8CF-BD3C2FCA2CCB}" srcOrd="0" destOrd="0" parTransId="{4CA0D29B-0ED8-714D-900F-32A08B1E9448}" sibTransId="{36CAC40A-B458-5145-8A4F-84CDFCD666E6}"/>
    <dgm:cxn modelId="{95C11A69-31D2-E445-AF47-0456AF4E5BEF}" srcId="{F4F5F200-7B61-7E45-AFE4-72CD6807C1B0}" destId="{B3EF8D74-4F66-8947-95D4-11ADD7A3D7D1}" srcOrd="1" destOrd="0" parTransId="{0583DBDA-A052-6944-9B15-BA7A2833EB03}" sibTransId="{4C3B5744-AF8A-2A41-97CF-D4BF602E4714}"/>
    <dgm:cxn modelId="{B712964A-4540-5F41-872E-7AB32115FB1A}" type="presOf" srcId="{4C3B5744-AF8A-2A41-97CF-D4BF602E4714}" destId="{033DF507-DD24-4549-A528-65342A40AFA3}" srcOrd="1" destOrd="0" presId="urn:microsoft.com/office/officeart/2005/8/layout/process1"/>
    <dgm:cxn modelId="{2E109856-38D0-4C48-9C4F-B887CB4CE5D4}" type="presOf" srcId="{36CAC40A-B458-5145-8A4F-84CDFCD666E6}" destId="{518BFA5A-6268-494B-813F-DF17BBD13D72}" srcOrd="0" destOrd="0" presId="urn:microsoft.com/office/officeart/2005/8/layout/process1"/>
    <dgm:cxn modelId="{5BEA469F-473C-3C45-A1E0-D8996D74AB5B}" type="presOf" srcId="{36CAC40A-B458-5145-8A4F-84CDFCD666E6}" destId="{33117009-9A10-0F49-ADC5-971EFAB5C0DF}" srcOrd="1" destOrd="0" presId="urn:microsoft.com/office/officeart/2005/8/layout/process1"/>
    <dgm:cxn modelId="{16C4B7A7-1A1A-164C-AA95-56CCCFA4BC98}" type="presOf" srcId="{96093D37-60B9-4F4C-B8CF-BD3C2FCA2CCB}" destId="{585FC96A-CAAB-7C47-B479-8002BC6D7FC4}" srcOrd="0" destOrd="0" presId="urn:microsoft.com/office/officeart/2005/8/layout/process1"/>
    <dgm:cxn modelId="{EAF24BBE-07F6-1446-9DFA-AED191F1F889}" type="presOf" srcId="{6E6DBA55-E9B8-A747-B61F-CF5578BAA07E}" destId="{1D52E165-30D9-6E42-A548-77F074CC9B19}" srcOrd="0" destOrd="0" presId="urn:microsoft.com/office/officeart/2005/8/layout/process1"/>
    <dgm:cxn modelId="{120666DB-F5C4-9248-AD88-E543D346CD5C}" type="presOf" srcId="{F4F5F200-7B61-7E45-AFE4-72CD6807C1B0}" destId="{AF1A2231-F323-3741-BE97-5875B7E6BC5E}" srcOrd="0" destOrd="0" presId="urn:microsoft.com/office/officeart/2005/8/layout/process1"/>
    <dgm:cxn modelId="{A95FCEEB-0D23-CA43-B918-7AE881635788}" srcId="{F4F5F200-7B61-7E45-AFE4-72CD6807C1B0}" destId="{6E6DBA55-E9B8-A747-B61F-CF5578BAA07E}" srcOrd="2" destOrd="0" parTransId="{F6AED379-C4D2-AD46-B746-E4EC0EC96918}" sibTransId="{8A83E877-14DB-CA44-9154-6FC5F2059756}"/>
    <dgm:cxn modelId="{07C9F736-1924-D34E-9AB8-405E7CDF8E85}" type="presParOf" srcId="{AF1A2231-F323-3741-BE97-5875B7E6BC5E}" destId="{585FC96A-CAAB-7C47-B479-8002BC6D7FC4}" srcOrd="0" destOrd="0" presId="urn:microsoft.com/office/officeart/2005/8/layout/process1"/>
    <dgm:cxn modelId="{61A5E63D-1539-E842-8BC6-6C23922AC698}" type="presParOf" srcId="{AF1A2231-F323-3741-BE97-5875B7E6BC5E}" destId="{518BFA5A-6268-494B-813F-DF17BBD13D72}" srcOrd="1" destOrd="0" presId="urn:microsoft.com/office/officeart/2005/8/layout/process1"/>
    <dgm:cxn modelId="{F6E6EFA3-00D6-1B41-AAE8-D4EEE252B9FF}" type="presParOf" srcId="{518BFA5A-6268-494B-813F-DF17BBD13D72}" destId="{33117009-9A10-0F49-ADC5-971EFAB5C0DF}" srcOrd="0" destOrd="0" presId="urn:microsoft.com/office/officeart/2005/8/layout/process1"/>
    <dgm:cxn modelId="{A3BE9954-25E7-1B43-9364-C2D0B4EC4F3B}" type="presParOf" srcId="{AF1A2231-F323-3741-BE97-5875B7E6BC5E}" destId="{0CC9E20A-B960-E647-A0D3-A9F740BFF16C}" srcOrd="2" destOrd="0" presId="urn:microsoft.com/office/officeart/2005/8/layout/process1"/>
    <dgm:cxn modelId="{1951AA34-A94F-2F48-9EB3-7A17B42777C2}" type="presParOf" srcId="{AF1A2231-F323-3741-BE97-5875B7E6BC5E}" destId="{8FFDE1C4-68FC-9C45-B39F-3D3A3ACA0E8E}" srcOrd="3" destOrd="0" presId="urn:microsoft.com/office/officeart/2005/8/layout/process1"/>
    <dgm:cxn modelId="{3460DD5C-2D1D-8B42-A343-25E868CE0AB2}" type="presParOf" srcId="{8FFDE1C4-68FC-9C45-B39F-3D3A3ACA0E8E}" destId="{033DF507-DD24-4549-A528-65342A40AFA3}" srcOrd="0" destOrd="0" presId="urn:microsoft.com/office/officeart/2005/8/layout/process1"/>
    <dgm:cxn modelId="{2C511EA9-1F87-9145-A472-E9B683759376}" type="presParOf" srcId="{AF1A2231-F323-3741-BE97-5875B7E6BC5E}" destId="{1D52E165-30D9-6E42-A548-77F074CC9B19}" srcOrd="4" destOrd="0" presId="urn:microsoft.com/office/officeart/2005/8/layout/process1"/>
  </dgm:cxnLst>
  <dgm:bg>
    <a:solidFill>
      <a:srgbClr val="3D1B8C"/>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FC96A-CAAB-7C47-B479-8002BC6D7FC4}">
      <dsp:nvSpPr>
        <dsp:cNvPr id="0" name=""/>
        <dsp:cNvSpPr/>
      </dsp:nvSpPr>
      <dsp:spPr>
        <a:xfrm>
          <a:off x="9253" y="2253317"/>
          <a:ext cx="2765644" cy="16593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2700" kern="1200" dirty="0">
              <a:latin typeface="Verdana" panose="020B0604030504040204" pitchFamily="34" charset="0"/>
              <a:ea typeface="Verdana" panose="020B0604030504040204" pitchFamily="34" charset="0"/>
              <a:cs typeface="Verdana" panose="020B0604030504040204" pitchFamily="34" charset="0"/>
            </a:rPr>
            <a:t>Schüler*innen</a:t>
          </a:r>
        </a:p>
      </dsp:txBody>
      <dsp:txXfrm>
        <a:off x="57855" y="2301919"/>
        <a:ext cx="2668440" cy="1562182"/>
      </dsp:txXfrm>
    </dsp:sp>
    <dsp:sp modelId="{518BFA5A-6268-494B-813F-DF17BBD13D72}">
      <dsp:nvSpPr>
        <dsp:cNvPr id="0" name=""/>
        <dsp:cNvSpPr/>
      </dsp:nvSpPr>
      <dsp:spPr>
        <a:xfrm>
          <a:off x="3051462" y="2740071"/>
          <a:ext cx="586316" cy="685879"/>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de-DE" sz="2100" kern="1200"/>
        </a:p>
      </dsp:txBody>
      <dsp:txXfrm>
        <a:off x="3051462" y="2877247"/>
        <a:ext cx="410421" cy="411527"/>
      </dsp:txXfrm>
    </dsp:sp>
    <dsp:sp modelId="{0CC9E20A-B960-E647-A0D3-A9F740BFF16C}">
      <dsp:nvSpPr>
        <dsp:cNvPr id="0" name=""/>
        <dsp:cNvSpPr/>
      </dsp:nvSpPr>
      <dsp:spPr>
        <a:xfrm>
          <a:off x="3881156" y="2253317"/>
          <a:ext cx="2765644" cy="1659386"/>
        </a:xfrm>
        <a:prstGeom prst="roundRect">
          <a:avLst>
            <a:gd name="adj" fmla="val 10000"/>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27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Lehrer*innen</a:t>
          </a:r>
        </a:p>
      </dsp:txBody>
      <dsp:txXfrm>
        <a:off x="3929758" y="2301919"/>
        <a:ext cx="2668440" cy="1562182"/>
      </dsp:txXfrm>
    </dsp:sp>
    <dsp:sp modelId="{8FFDE1C4-68FC-9C45-B39F-3D3A3ACA0E8E}">
      <dsp:nvSpPr>
        <dsp:cNvPr id="0" name=""/>
        <dsp:cNvSpPr/>
      </dsp:nvSpPr>
      <dsp:spPr>
        <a:xfrm>
          <a:off x="6923365" y="2740071"/>
          <a:ext cx="586316" cy="685879"/>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de-DE" sz="2100" kern="1200"/>
        </a:p>
      </dsp:txBody>
      <dsp:txXfrm>
        <a:off x="6923365" y="2877247"/>
        <a:ext cx="410421" cy="411527"/>
      </dsp:txXfrm>
    </dsp:sp>
    <dsp:sp modelId="{1D52E165-30D9-6E42-A548-77F074CC9B19}">
      <dsp:nvSpPr>
        <dsp:cNvPr id="0" name=""/>
        <dsp:cNvSpPr/>
      </dsp:nvSpPr>
      <dsp:spPr>
        <a:xfrm>
          <a:off x="7753058" y="2253317"/>
          <a:ext cx="2765644" cy="1659386"/>
        </a:xfrm>
        <a:prstGeom prst="roundRect">
          <a:avLst>
            <a:gd name="adj" fmla="val 10000"/>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27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Eltern</a:t>
          </a:r>
        </a:p>
      </dsp:txBody>
      <dsp:txXfrm>
        <a:off x="7801660" y="2301919"/>
        <a:ext cx="2668440" cy="15621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5A8AB-6E91-654A-A738-C1D9345DD499}" type="datetimeFigureOut">
              <a:rPr lang="de-DE" smtClean="0"/>
              <a:t>30.09.2022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62815-6FEB-EC4D-849B-9E000CEAE1C3}" type="slidenum">
              <a:rPr lang="de-DE" smtClean="0"/>
              <a:t>‹Nr.›</a:t>
            </a:fld>
            <a:endParaRPr lang="de-DE"/>
          </a:p>
        </p:txBody>
      </p:sp>
    </p:spTree>
    <p:extLst>
      <p:ext uri="{BB962C8B-B14F-4D97-AF65-F5344CB8AC3E}">
        <p14:creationId xmlns:p14="http://schemas.microsoft.com/office/powerpoint/2010/main" val="416509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2</a:t>
            </a:fld>
            <a:endParaRPr lang="de-DE"/>
          </a:p>
        </p:txBody>
      </p:sp>
    </p:spTree>
    <p:extLst>
      <p:ext uri="{BB962C8B-B14F-4D97-AF65-F5344CB8AC3E}">
        <p14:creationId xmlns:p14="http://schemas.microsoft.com/office/powerpoint/2010/main" val="184742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18 dieser Nennungen sind für GS und MS erfolgt, die erstgenannte Schule wurde gezählt.</a:t>
            </a:r>
          </a:p>
        </p:txBody>
      </p:sp>
      <p:sp>
        <p:nvSpPr>
          <p:cNvPr id="4" name="Foliennummernplatzhalter 3"/>
          <p:cNvSpPr>
            <a:spLocks noGrp="1"/>
          </p:cNvSpPr>
          <p:nvPr>
            <p:ph type="sldNum" sz="quarter" idx="5"/>
          </p:nvPr>
        </p:nvSpPr>
        <p:spPr/>
        <p:txBody>
          <a:bodyPr/>
          <a:lstStyle/>
          <a:p>
            <a:fld id="{CAA62815-6FEB-EC4D-849B-9E000CEAE1C3}" type="slidenum">
              <a:rPr lang="de-DE" smtClean="0"/>
              <a:t>76</a:t>
            </a:fld>
            <a:endParaRPr lang="de-DE"/>
          </a:p>
        </p:txBody>
      </p:sp>
    </p:spTree>
    <p:extLst>
      <p:ext uri="{BB962C8B-B14F-4D97-AF65-F5344CB8AC3E}">
        <p14:creationId xmlns:p14="http://schemas.microsoft.com/office/powerpoint/2010/main" val="3815301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85</a:t>
            </a:fld>
            <a:endParaRPr lang="de-DE"/>
          </a:p>
        </p:txBody>
      </p:sp>
    </p:spTree>
    <p:extLst>
      <p:ext uri="{BB962C8B-B14F-4D97-AF65-F5344CB8AC3E}">
        <p14:creationId xmlns:p14="http://schemas.microsoft.com/office/powerpoint/2010/main" val="249008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10</a:t>
            </a:fld>
            <a:endParaRPr lang="de-DE"/>
          </a:p>
        </p:txBody>
      </p:sp>
    </p:spTree>
    <p:extLst>
      <p:ext uri="{BB962C8B-B14F-4D97-AF65-F5344CB8AC3E}">
        <p14:creationId xmlns:p14="http://schemas.microsoft.com/office/powerpoint/2010/main" val="2365343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11</a:t>
            </a:fld>
            <a:endParaRPr lang="de-DE"/>
          </a:p>
        </p:txBody>
      </p:sp>
    </p:spTree>
    <p:extLst>
      <p:ext uri="{BB962C8B-B14F-4D97-AF65-F5344CB8AC3E}">
        <p14:creationId xmlns:p14="http://schemas.microsoft.com/office/powerpoint/2010/main" val="266894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12</a:t>
            </a:fld>
            <a:endParaRPr lang="de-DE"/>
          </a:p>
        </p:txBody>
      </p:sp>
    </p:spTree>
    <p:extLst>
      <p:ext uri="{BB962C8B-B14F-4D97-AF65-F5344CB8AC3E}">
        <p14:creationId xmlns:p14="http://schemas.microsoft.com/office/powerpoint/2010/main" val="3901609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15</a:t>
            </a:fld>
            <a:endParaRPr lang="de-DE"/>
          </a:p>
        </p:txBody>
      </p:sp>
    </p:spTree>
    <p:extLst>
      <p:ext uri="{BB962C8B-B14F-4D97-AF65-F5344CB8AC3E}">
        <p14:creationId xmlns:p14="http://schemas.microsoft.com/office/powerpoint/2010/main" val="2925410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18</a:t>
            </a:fld>
            <a:endParaRPr lang="de-DE"/>
          </a:p>
        </p:txBody>
      </p:sp>
    </p:spTree>
    <p:extLst>
      <p:ext uri="{BB962C8B-B14F-4D97-AF65-F5344CB8AC3E}">
        <p14:creationId xmlns:p14="http://schemas.microsoft.com/office/powerpoint/2010/main" val="4179955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19</a:t>
            </a:fld>
            <a:endParaRPr lang="de-DE"/>
          </a:p>
        </p:txBody>
      </p:sp>
    </p:spTree>
    <p:extLst>
      <p:ext uri="{BB962C8B-B14F-4D97-AF65-F5344CB8AC3E}">
        <p14:creationId xmlns:p14="http://schemas.microsoft.com/office/powerpoint/2010/main" val="709207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18 dieser Nennungen sind für GS und MS erfolgt, die erstgenannte Schule wurde gezählt.</a:t>
            </a:r>
          </a:p>
        </p:txBody>
      </p:sp>
      <p:sp>
        <p:nvSpPr>
          <p:cNvPr id="4" name="Foliennummernplatzhalter 3"/>
          <p:cNvSpPr>
            <a:spLocks noGrp="1"/>
          </p:cNvSpPr>
          <p:nvPr>
            <p:ph type="sldNum" sz="quarter" idx="5"/>
          </p:nvPr>
        </p:nvSpPr>
        <p:spPr/>
        <p:txBody>
          <a:bodyPr/>
          <a:lstStyle/>
          <a:p>
            <a:fld id="{CAA62815-6FEB-EC4D-849B-9E000CEAE1C3}" type="slidenum">
              <a:rPr lang="de-DE" smtClean="0"/>
              <a:t>21</a:t>
            </a:fld>
            <a:endParaRPr lang="de-DE"/>
          </a:p>
        </p:txBody>
      </p:sp>
    </p:spTree>
    <p:extLst>
      <p:ext uri="{BB962C8B-B14F-4D97-AF65-F5344CB8AC3E}">
        <p14:creationId xmlns:p14="http://schemas.microsoft.com/office/powerpoint/2010/main" val="4172582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A62815-6FEB-EC4D-849B-9E000CEAE1C3}" type="slidenum">
              <a:rPr lang="de-DE" smtClean="0"/>
              <a:t>74</a:t>
            </a:fld>
            <a:endParaRPr lang="de-DE"/>
          </a:p>
        </p:txBody>
      </p:sp>
    </p:spTree>
    <p:extLst>
      <p:ext uri="{BB962C8B-B14F-4D97-AF65-F5344CB8AC3E}">
        <p14:creationId xmlns:p14="http://schemas.microsoft.com/office/powerpoint/2010/main" val="4111578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‹Nr.›</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117792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78501995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205337324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179980939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‹Nr.›</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31656616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178959748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369539765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149777983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162643636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399832266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9/30/2022</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‹Nr.›</a:t>
            </a:fld>
            <a:endParaRPr lang="en-US"/>
          </a:p>
        </p:txBody>
      </p:sp>
    </p:spTree>
    <p:extLst>
      <p:ext uri="{BB962C8B-B14F-4D97-AF65-F5344CB8AC3E}">
        <p14:creationId xmlns:p14="http://schemas.microsoft.com/office/powerpoint/2010/main" val="312311629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‹Nr.›</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9/30/2022</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855978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ransition spd="slow">
    <p:push dir="u"/>
  </p:transition>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4AC3251A-C78B-124A-984E-B2340A500DA5}"/>
              </a:ext>
            </a:extLst>
          </p:cNvPr>
          <p:cNvSpPr txBox="1"/>
          <p:nvPr/>
        </p:nvSpPr>
        <p:spPr>
          <a:xfrm>
            <a:off x="1895732" y="1736229"/>
            <a:ext cx="8598243" cy="3385542"/>
          </a:xfrm>
          <a:prstGeom prst="rect">
            <a:avLst/>
          </a:prstGeom>
          <a:noFill/>
          <a:ln w="31750">
            <a:solidFill>
              <a:schemeClr val="lt1">
                <a:hueOff val="0"/>
                <a:satOff val="0"/>
                <a:lumOff val="0"/>
              </a:schemeClr>
            </a:solidFill>
          </a:ln>
        </p:spPr>
        <p:txBody>
          <a:bodyPr wrap="square" rtlCol="0">
            <a:spAutoFit/>
          </a:bodyPr>
          <a:lstStyle/>
          <a:p>
            <a:pPr algn="ctr"/>
            <a:endParaRPr lang="de-DE"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de-DE" sz="5400" b="1" dirty="0">
                <a:solidFill>
                  <a:schemeClr val="bg1"/>
                </a:solidFill>
                <a:latin typeface="Verdana" panose="020B0604030504040204" pitchFamily="34" charset="0"/>
                <a:ea typeface="Verdana" panose="020B0604030504040204" pitchFamily="34" charset="0"/>
                <a:cs typeface="Verdana" panose="020B0604030504040204" pitchFamily="34" charset="0"/>
              </a:rPr>
              <a:t>Was macht </a:t>
            </a:r>
          </a:p>
          <a:p>
            <a:pPr algn="ctr"/>
            <a:r>
              <a:rPr lang="de-DE" sz="5400" b="1" dirty="0">
                <a:solidFill>
                  <a:schemeClr val="bg1"/>
                </a:solidFill>
                <a:latin typeface="Verdana" panose="020B0604030504040204" pitchFamily="34" charset="0"/>
                <a:ea typeface="Verdana" panose="020B0604030504040204" pitchFamily="34" charset="0"/>
                <a:cs typeface="Verdana" panose="020B0604030504040204" pitchFamily="34" charset="0"/>
              </a:rPr>
              <a:t>eine gute Schule </a:t>
            </a:r>
          </a:p>
          <a:p>
            <a:pPr algn="ctr"/>
            <a:r>
              <a:rPr lang="de-DE" sz="5400" b="1" dirty="0">
                <a:solidFill>
                  <a:schemeClr val="bg1"/>
                </a:solidFill>
                <a:latin typeface="Verdana" panose="020B0604030504040204" pitchFamily="34" charset="0"/>
                <a:ea typeface="Verdana" panose="020B0604030504040204" pitchFamily="34" charset="0"/>
                <a:cs typeface="Verdana" panose="020B0604030504040204" pitchFamily="34" charset="0"/>
              </a:rPr>
              <a:t>für dich/Sie aus?</a:t>
            </a:r>
          </a:p>
          <a:p>
            <a:pPr algn="ctr"/>
            <a:endParaRPr lang="de-DE" sz="3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2526778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8" name="Abgerundetes Rechteck 7">
            <a:extLst>
              <a:ext uri="{FF2B5EF4-FFF2-40B4-BE49-F238E27FC236}">
                <a16:creationId xmlns:a16="http://schemas.microsoft.com/office/drawing/2014/main" id="{4D200496-E041-9248-805B-050A326EE394}"/>
              </a:ext>
            </a:extLst>
          </p:cNvPr>
          <p:cNvSpPr/>
          <p:nvPr/>
        </p:nvSpPr>
        <p:spPr>
          <a:xfrm rot="323257">
            <a:off x="4962302" y="837337"/>
            <a:ext cx="6477322" cy="756850"/>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Einen Raum zum Sprühen</a:t>
            </a:r>
          </a:p>
        </p:txBody>
      </p:sp>
      <p:sp>
        <p:nvSpPr>
          <p:cNvPr id="9" name="Abgerundetes Rechteck 8">
            <a:extLst>
              <a:ext uri="{FF2B5EF4-FFF2-40B4-BE49-F238E27FC236}">
                <a16:creationId xmlns:a16="http://schemas.microsoft.com/office/drawing/2014/main" id="{111722DA-40F2-914C-872C-27AFAF098CC6}"/>
              </a:ext>
            </a:extLst>
          </p:cNvPr>
          <p:cNvSpPr/>
          <p:nvPr/>
        </p:nvSpPr>
        <p:spPr>
          <a:xfrm rot="853329">
            <a:off x="612034" y="1484844"/>
            <a:ext cx="8327846" cy="1284097"/>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 Tag, an dem die Geschwister zu Besuch kommen dürfen</a:t>
            </a:r>
          </a:p>
        </p:txBody>
      </p:sp>
      <p:sp>
        <p:nvSpPr>
          <p:cNvPr id="10" name="Abgerundetes Rechteck 9">
            <a:extLst>
              <a:ext uri="{FF2B5EF4-FFF2-40B4-BE49-F238E27FC236}">
                <a16:creationId xmlns:a16="http://schemas.microsoft.com/office/drawing/2014/main" id="{651F4C95-21D5-3C47-9F93-C8CFF30F17FF}"/>
              </a:ext>
            </a:extLst>
          </p:cNvPr>
          <p:cNvSpPr/>
          <p:nvPr/>
        </p:nvSpPr>
        <p:spPr>
          <a:xfrm rot="19880778">
            <a:off x="9029997" y="3050085"/>
            <a:ext cx="2730438" cy="756850"/>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Bauklötze</a:t>
            </a:r>
          </a:p>
        </p:txBody>
      </p:sp>
      <p:sp>
        <p:nvSpPr>
          <p:cNvPr id="11" name="Abgerundetes Rechteck 10">
            <a:extLst>
              <a:ext uri="{FF2B5EF4-FFF2-40B4-BE49-F238E27FC236}">
                <a16:creationId xmlns:a16="http://schemas.microsoft.com/office/drawing/2014/main" id="{3B61B29F-8D64-D34D-B276-4400053A04BB}"/>
              </a:ext>
            </a:extLst>
          </p:cNvPr>
          <p:cNvSpPr/>
          <p:nvPr/>
        </p:nvSpPr>
        <p:spPr>
          <a:xfrm rot="21001403">
            <a:off x="1071326" y="3811635"/>
            <a:ext cx="5449734" cy="2108715"/>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 Stunde, in der man entscheiden kann, welches Fach man machen möchte</a:t>
            </a:r>
          </a:p>
        </p:txBody>
      </p:sp>
      <p:sp>
        <p:nvSpPr>
          <p:cNvPr id="12" name="Abgerundetes Rechteck 11">
            <a:extLst>
              <a:ext uri="{FF2B5EF4-FFF2-40B4-BE49-F238E27FC236}">
                <a16:creationId xmlns:a16="http://schemas.microsoft.com/office/drawing/2014/main" id="{9D1A669E-7A6B-9644-8B13-D39E38453909}"/>
              </a:ext>
            </a:extLst>
          </p:cNvPr>
          <p:cNvSpPr/>
          <p:nvPr/>
        </p:nvSpPr>
        <p:spPr>
          <a:xfrm rot="715928">
            <a:off x="7078483" y="4739467"/>
            <a:ext cx="4655255" cy="1325135"/>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Einmal in der Woche in den Wald gehen</a:t>
            </a:r>
          </a:p>
        </p:txBody>
      </p:sp>
      <p:sp>
        <p:nvSpPr>
          <p:cNvPr id="2" name="Rectangle 1">
            <a:extLst>
              <a:ext uri="{FF2B5EF4-FFF2-40B4-BE49-F238E27FC236}">
                <a16:creationId xmlns:a16="http://schemas.microsoft.com/office/drawing/2014/main" id="{0CD9F4F9-C825-D34B-A510-94DC7EA661B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32867166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8" name="Abgerundetes Rechteck 7">
            <a:extLst>
              <a:ext uri="{FF2B5EF4-FFF2-40B4-BE49-F238E27FC236}">
                <a16:creationId xmlns:a16="http://schemas.microsoft.com/office/drawing/2014/main" id="{4D200496-E041-9248-805B-050A326EE394}"/>
              </a:ext>
            </a:extLst>
          </p:cNvPr>
          <p:cNvSpPr/>
          <p:nvPr/>
        </p:nvSpPr>
        <p:spPr>
          <a:xfrm rot="323257">
            <a:off x="6069186" y="889416"/>
            <a:ext cx="5367987" cy="756850"/>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 Wand mit Glitzer</a:t>
            </a:r>
          </a:p>
        </p:txBody>
      </p:sp>
      <p:sp>
        <p:nvSpPr>
          <p:cNvPr id="9" name="Abgerundetes Rechteck 8">
            <a:extLst>
              <a:ext uri="{FF2B5EF4-FFF2-40B4-BE49-F238E27FC236}">
                <a16:creationId xmlns:a16="http://schemas.microsoft.com/office/drawing/2014/main" id="{111722DA-40F2-914C-872C-27AFAF098CC6}"/>
              </a:ext>
            </a:extLst>
          </p:cNvPr>
          <p:cNvSpPr/>
          <p:nvPr/>
        </p:nvSpPr>
        <p:spPr>
          <a:xfrm rot="853329">
            <a:off x="654315" y="1145931"/>
            <a:ext cx="5568890" cy="1284097"/>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Die Lehrer*innen sollen schön angezogen sein</a:t>
            </a:r>
          </a:p>
        </p:txBody>
      </p:sp>
      <p:sp>
        <p:nvSpPr>
          <p:cNvPr id="10" name="Abgerundetes Rechteck 9">
            <a:extLst>
              <a:ext uri="{FF2B5EF4-FFF2-40B4-BE49-F238E27FC236}">
                <a16:creationId xmlns:a16="http://schemas.microsoft.com/office/drawing/2014/main" id="{651F4C95-21D5-3C47-9F93-C8CFF30F17FF}"/>
              </a:ext>
            </a:extLst>
          </p:cNvPr>
          <p:cNvSpPr/>
          <p:nvPr/>
        </p:nvSpPr>
        <p:spPr>
          <a:xfrm rot="20937857">
            <a:off x="6887022" y="2475639"/>
            <a:ext cx="4222926" cy="759265"/>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Tiere erforschen</a:t>
            </a:r>
          </a:p>
        </p:txBody>
      </p:sp>
      <p:sp>
        <p:nvSpPr>
          <p:cNvPr id="11" name="Abgerundetes Rechteck 10">
            <a:extLst>
              <a:ext uri="{FF2B5EF4-FFF2-40B4-BE49-F238E27FC236}">
                <a16:creationId xmlns:a16="http://schemas.microsoft.com/office/drawing/2014/main" id="{3B61B29F-8D64-D34D-B276-4400053A04BB}"/>
              </a:ext>
            </a:extLst>
          </p:cNvPr>
          <p:cNvSpPr/>
          <p:nvPr/>
        </p:nvSpPr>
        <p:spPr>
          <a:xfrm rot="21001403">
            <a:off x="1041361" y="3924575"/>
            <a:ext cx="4185749" cy="1652472"/>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Bibliothek mit vielen Büchern = Schlaraffenland</a:t>
            </a:r>
          </a:p>
        </p:txBody>
      </p:sp>
      <p:sp>
        <p:nvSpPr>
          <p:cNvPr id="12" name="Abgerundetes Rechteck 11">
            <a:extLst>
              <a:ext uri="{FF2B5EF4-FFF2-40B4-BE49-F238E27FC236}">
                <a16:creationId xmlns:a16="http://schemas.microsoft.com/office/drawing/2014/main" id="{9D1A669E-7A6B-9644-8B13-D39E38453909}"/>
              </a:ext>
            </a:extLst>
          </p:cNvPr>
          <p:cNvSpPr/>
          <p:nvPr/>
        </p:nvSpPr>
        <p:spPr>
          <a:xfrm rot="715928">
            <a:off x="5783182" y="4354676"/>
            <a:ext cx="5884562" cy="1593230"/>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Schule sollte um 9 Uhr anfangen und um 14 Uhr enden</a:t>
            </a:r>
          </a:p>
        </p:txBody>
      </p:sp>
      <p:sp>
        <p:nvSpPr>
          <p:cNvPr id="2" name="Rectangle 1">
            <a:extLst>
              <a:ext uri="{FF2B5EF4-FFF2-40B4-BE49-F238E27FC236}">
                <a16:creationId xmlns:a16="http://schemas.microsoft.com/office/drawing/2014/main" id="{0CD9F4F9-C825-D34B-A510-94DC7EA661B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2347007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8" name="Abgerundetes Rechteck 7">
            <a:extLst>
              <a:ext uri="{FF2B5EF4-FFF2-40B4-BE49-F238E27FC236}">
                <a16:creationId xmlns:a16="http://schemas.microsoft.com/office/drawing/2014/main" id="{4D200496-E041-9248-805B-050A326EE394}"/>
              </a:ext>
            </a:extLst>
          </p:cNvPr>
          <p:cNvSpPr/>
          <p:nvPr/>
        </p:nvSpPr>
        <p:spPr>
          <a:xfrm rot="323257">
            <a:off x="4547495" y="817820"/>
            <a:ext cx="6893047" cy="756850"/>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Nett zu den Lehrer*innen sein</a:t>
            </a:r>
          </a:p>
        </p:txBody>
      </p:sp>
      <p:sp>
        <p:nvSpPr>
          <p:cNvPr id="9" name="Abgerundetes Rechteck 8">
            <a:extLst>
              <a:ext uri="{FF2B5EF4-FFF2-40B4-BE49-F238E27FC236}">
                <a16:creationId xmlns:a16="http://schemas.microsoft.com/office/drawing/2014/main" id="{111722DA-40F2-914C-872C-27AFAF098CC6}"/>
              </a:ext>
            </a:extLst>
          </p:cNvPr>
          <p:cNvSpPr/>
          <p:nvPr/>
        </p:nvSpPr>
        <p:spPr>
          <a:xfrm rot="853329">
            <a:off x="506148" y="1625978"/>
            <a:ext cx="5568890" cy="1284097"/>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Gemütliche Stühle wie die Lehrer*innen am Pult</a:t>
            </a:r>
          </a:p>
        </p:txBody>
      </p:sp>
      <p:sp>
        <p:nvSpPr>
          <p:cNvPr id="10" name="Abgerundetes Rechteck 9">
            <a:extLst>
              <a:ext uri="{FF2B5EF4-FFF2-40B4-BE49-F238E27FC236}">
                <a16:creationId xmlns:a16="http://schemas.microsoft.com/office/drawing/2014/main" id="{651F4C95-21D5-3C47-9F93-C8CFF30F17FF}"/>
              </a:ext>
            </a:extLst>
          </p:cNvPr>
          <p:cNvSpPr/>
          <p:nvPr/>
        </p:nvSpPr>
        <p:spPr>
          <a:xfrm rot="21400285">
            <a:off x="6627580" y="2184785"/>
            <a:ext cx="4353127" cy="1264390"/>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Man darf raus, wenn man müde ist</a:t>
            </a:r>
          </a:p>
        </p:txBody>
      </p:sp>
      <p:sp>
        <p:nvSpPr>
          <p:cNvPr id="11" name="Abgerundetes Rechteck 10">
            <a:extLst>
              <a:ext uri="{FF2B5EF4-FFF2-40B4-BE49-F238E27FC236}">
                <a16:creationId xmlns:a16="http://schemas.microsoft.com/office/drawing/2014/main" id="{3B61B29F-8D64-D34D-B276-4400053A04BB}"/>
              </a:ext>
            </a:extLst>
          </p:cNvPr>
          <p:cNvSpPr/>
          <p:nvPr/>
        </p:nvSpPr>
        <p:spPr>
          <a:xfrm rot="21001403">
            <a:off x="541437" y="3968210"/>
            <a:ext cx="4689482" cy="1652472"/>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Man sollte nicht immer nur spielen, sondern auch lernen</a:t>
            </a:r>
          </a:p>
        </p:txBody>
      </p:sp>
      <p:sp>
        <p:nvSpPr>
          <p:cNvPr id="12" name="Abgerundetes Rechteck 11">
            <a:extLst>
              <a:ext uri="{FF2B5EF4-FFF2-40B4-BE49-F238E27FC236}">
                <a16:creationId xmlns:a16="http://schemas.microsoft.com/office/drawing/2014/main" id="{9D1A669E-7A6B-9644-8B13-D39E38453909}"/>
              </a:ext>
            </a:extLst>
          </p:cNvPr>
          <p:cNvSpPr/>
          <p:nvPr/>
        </p:nvSpPr>
        <p:spPr>
          <a:xfrm rot="263026">
            <a:off x="5879788" y="3915123"/>
            <a:ext cx="4680887" cy="772096"/>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Respektvolle Schule</a:t>
            </a:r>
          </a:p>
        </p:txBody>
      </p:sp>
      <p:sp>
        <p:nvSpPr>
          <p:cNvPr id="2" name="Rectangle 1">
            <a:extLst>
              <a:ext uri="{FF2B5EF4-FFF2-40B4-BE49-F238E27FC236}">
                <a16:creationId xmlns:a16="http://schemas.microsoft.com/office/drawing/2014/main" id="{0CD9F4F9-C825-D34B-A510-94DC7EA661B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3" name="Abgerundetes Rechteck 12">
            <a:extLst>
              <a:ext uri="{FF2B5EF4-FFF2-40B4-BE49-F238E27FC236}">
                <a16:creationId xmlns:a16="http://schemas.microsoft.com/office/drawing/2014/main" id="{621CDC88-259E-9C49-8D72-7D5F83BFCBE0}"/>
              </a:ext>
            </a:extLst>
          </p:cNvPr>
          <p:cNvSpPr/>
          <p:nvPr/>
        </p:nvSpPr>
        <p:spPr>
          <a:xfrm rot="21223558">
            <a:off x="5837653" y="5351402"/>
            <a:ext cx="5626030" cy="663407"/>
          </a:xfrm>
          <a:prstGeom prst="roundRect">
            <a:avLst>
              <a:gd name="adj" fmla="val 10000"/>
            </a:avLst>
          </a:prstGeom>
          <a:solidFill>
            <a:schemeClr val="accent4">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Man soll schön schreiben</a:t>
            </a:r>
          </a:p>
        </p:txBody>
      </p:sp>
    </p:spTree>
    <p:extLst>
      <p:ext uri="{BB962C8B-B14F-4D97-AF65-F5344CB8AC3E}">
        <p14:creationId xmlns:p14="http://schemas.microsoft.com/office/powerpoint/2010/main" val="27959563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1862781"/>
            <a:ext cx="6573795" cy="2514600"/>
            <a:chOff x="9253" y="2253317"/>
            <a:chExt cx="2765644" cy="1659386"/>
          </a:xfrm>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3600" kern="1200" dirty="0">
                  <a:latin typeface="Verdana" panose="020B0604030504040204" pitchFamily="34" charset="0"/>
                  <a:ea typeface="Verdana" panose="020B0604030504040204" pitchFamily="34" charset="0"/>
                  <a:cs typeface="Verdana" panose="020B0604030504040204" pitchFamily="34" charset="0"/>
                </a:rPr>
                <a:t>Folgendes macht für die </a:t>
              </a:r>
              <a:r>
                <a:rPr lang="de-DE" sz="3600" b="1" kern="1200" dirty="0">
                  <a:latin typeface="Verdana" panose="020B0604030504040204" pitchFamily="34" charset="0"/>
                  <a:ea typeface="Verdana" panose="020B0604030504040204" pitchFamily="34" charset="0"/>
                  <a:cs typeface="Verdana" panose="020B0604030504040204" pitchFamily="34" charset="0"/>
                </a:rPr>
                <a:t>Mittelschüler*innen </a:t>
              </a:r>
              <a:r>
                <a:rPr lang="de-DE" sz="3600" kern="1200" dirty="0">
                  <a:latin typeface="Verdana" panose="020B0604030504040204" pitchFamily="34" charset="0"/>
                  <a:ea typeface="Verdana" panose="020B0604030504040204" pitchFamily="34" charset="0"/>
                  <a:cs typeface="Verdana" panose="020B0604030504040204" pitchFamily="34" charset="0"/>
                </a:rPr>
                <a:t>eine gute Schule aus</a:t>
              </a:r>
              <a:endParaRPr lang="de-DE" sz="3600" dirty="0">
                <a:latin typeface="Verdana" panose="020B0604030504040204" pitchFamily="34" charset="0"/>
                <a:ea typeface="Verdana" panose="020B0604030504040204" pitchFamily="34" charset="0"/>
                <a:cs typeface="Verdana" panose="020B0604030504040204" pitchFamily="34" charset="0"/>
              </a:endParaRPr>
            </a:p>
          </p:txBody>
        </p:sp>
      </p:grpSp>
      <p:sp>
        <p:nvSpPr>
          <p:cNvPr id="2" name="Textfeld 1">
            <a:extLst>
              <a:ext uri="{FF2B5EF4-FFF2-40B4-BE49-F238E27FC236}">
                <a16:creationId xmlns:a16="http://schemas.microsoft.com/office/drawing/2014/main" id="{78C91A0E-33F9-1C46-B895-C22679A07391}"/>
              </a:ext>
            </a:extLst>
          </p:cNvPr>
          <p:cNvSpPr txBox="1"/>
          <p:nvPr/>
        </p:nvSpPr>
        <p:spPr>
          <a:xfrm>
            <a:off x="1087395" y="5671752"/>
            <a:ext cx="10194325" cy="461665"/>
          </a:xfrm>
          <a:prstGeom prst="rect">
            <a:avLst/>
          </a:prstGeom>
          <a:noFill/>
        </p:spPr>
        <p:txBody>
          <a:bodyPr wrap="square" rtlCol="0">
            <a:spAutoFit/>
          </a:bodyPr>
          <a:lstStyle/>
          <a:p>
            <a:r>
              <a:rPr lang="de-DE" sz="2400" b="1" dirty="0">
                <a:solidFill>
                  <a:schemeClr val="bg1"/>
                </a:solidFill>
                <a:latin typeface="Verdana" panose="020B0604030504040204" pitchFamily="34" charset="0"/>
                <a:ea typeface="Verdana" panose="020B0604030504040204" pitchFamily="34" charset="0"/>
                <a:cs typeface="Verdana" panose="020B0604030504040204" pitchFamily="34" charset="0"/>
              </a:rPr>
              <a:t>Achtung</a:t>
            </a:r>
            <a:r>
              <a:rPr lang="de-DE" sz="2400" dirty="0">
                <a:solidFill>
                  <a:schemeClr val="bg1"/>
                </a:solidFill>
                <a:latin typeface="Verdana" panose="020B0604030504040204" pitchFamily="34" charset="0"/>
                <a:ea typeface="Verdana" panose="020B0604030504040204" pitchFamily="34" charset="0"/>
                <a:cs typeface="Verdana" panose="020B0604030504040204" pitchFamily="34" charset="0"/>
              </a:rPr>
              <a:t>: Oftmals ähneln sich Ergebnisse in einer Klasse sehr!</a:t>
            </a:r>
          </a:p>
        </p:txBody>
      </p:sp>
      <p:grpSp>
        <p:nvGrpSpPr>
          <p:cNvPr id="6" name="Gruppieren 5">
            <a:extLst>
              <a:ext uri="{FF2B5EF4-FFF2-40B4-BE49-F238E27FC236}">
                <a16:creationId xmlns:a16="http://schemas.microsoft.com/office/drawing/2014/main" id="{CC90A1AD-38A1-9449-8478-D74C3E81E5C6}"/>
              </a:ext>
            </a:extLst>
          </p:cNvPr>
          <p:cNvGrpSpPr/>
          <p:nvPr/>
        </p:nvGrpSpPr>
        <p:grpSpPr>
          <a:xfrm>
            <a:off x="2809102" y="1862781"/>
            <a:ext cx="6573795" cy="2514600"/>
            <a:chOff x="9253" y="2253317"/>
            <a:chExt cx="2765644" cy="1659386"/>
          </a:xfrm>
        </p:grpSpPr>
        <p:sp>
          <p:nvSpPr>
            <p:cNvPr id="7" name="Abgerundetes Rechteck 6">
              <a:extLst>
                <a:ext uri="{FF2B5EF4-FFF2-40B4-BE49-F238E27FC236}">
                  <a16:creationId xmlns:a16="http://schemas.microsoft.com/office/drawing/2014/main" id="{38E7A69E-92FF-844A-B506-BA96FC50066C}"/>
                </a:ext>
              </a:extLst>
            </p:cNvPr>
            <p:cNvSpPr/>
            <p:nvPr/>
          </p:nvSpPr>
          <p:spPr>
            <a:xfrm>
              <a:off x="9253" y="2253317"/>
              <a:ext cx="2765644" cy="1659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Abgerundetes Rechteck 4">
              <a:extLst>
                <a:ext uri="{FF2B5EF4-FFF2-40B4-BE49-F238E27FC236}">
                  <a16:creationId xmlns:a16="http://schemas.microsoft.com/office/drawing/2014/main" id="{1ACFA132-D6AE-A34D-9B84-320922AD6B8F}"/>
                </a:ext>
              </a:extLst>
            </p:cNvPr>
            <p:cNvSpPr txBox="1"/>
            <p:nvPr/>
          </p:nvSpPr>
          <p:spPr>
            <a:xfrm>
              <a:off x="57855" y="2301919"/>
              <a:ext cx="2668440" cy="15621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b="1" kern="1200" dirty="0">
                  <a:latin typeface="Verdana" panose="020B0604030504040204" pitchFamily="34" charset="0"/>
                  <a:ea typeface="Verdana" panose="020B0604030504040204" pitchFamily="34" charset="0"/>
                  <a:cs typeface="Verdana" panose="020B0604030504040204" pitchFamily="34" charset="0"/>
                </a:rPr>
                <a:t>Nach </a:t>
              </a:r>
            </a:p>
            <a:p>
              <a:pPr marL="0" lvl="0" indent="0" algn="ctr" defTabSz="1200150">
                <a:lnSpc>
                  <a:spcPct val="90000"/>
                </a:lnSpc>
                <a:spcBef>
                  <a:spcPts val="300"/>
                </a:spcBef>
                <a:buNone/>
              </a:pPr>
              <a:r>
                <a:rPr lang="de-DE" sz="3600" b="1" kern="1200" dirty="0">
                  <a:latin typeface="Verdana" panose="020B0604030504040204" pitchFamily="34" charset="0"/>
                  <a:ea typeface="Verdana" panose="020B0604030504040204" pitchFamily="34" charset="0"/>
                  <a:cs typeface="Verdana" panose="020B0604030504040204" pitchFamily="34" charset="0"/>
                </a:rPr>
                <a:t>Häufigkeit der Nennung </a:t>
              </a:r>
            </a:p>
            <a:p>
              <a:pPr marL="0" lvl="0" indent="0" algn="ctr" defTabSz="1200150">
                <a:lnSpc>
                  <a:spcPct val="90000"/>
                </a:lnSpc>
                <a:spcBef>
                  <a:spcPts val="300"/>
                </a:spcBef>
                <a:buNone/>
              </a:pPr>
              <a:r>
                <a:rPr lang="de-DE" sz="3600" kern="1200" dirty="0">
                  <a:latin typeface="Verdana" panose="020B0604030504040204" pitchFamily="34" charset="0"/>
                  <a:ea typeface="Verdana" panose="020B0604030504040204" pitchFamily="34" charset="0"/>
                  <a:cs typeface="Verdana" panose="020B0604030504040204" pitchFamily="34" charset="0"/>
                </a:rPr>
                <a:t>(siehe Klammer)</a:t>
              </a:r>
              <a:endParaRPr lang="de-DE" sz="3600" dirty="0">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2689343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393512"/>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Längere Pausen - auch Zwischenpausen (30)</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2446828"/>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Spaß (14)</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3518910"/>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Nette Lehrer*innen (13)</a:t>
            </a:r>
          </a:p>
        </p:txBody>
      </p:sp>
      <p:sp>
        <p:nvSpPr>
          <p:cNvPr id="9" name="Abgerundetes Rechteck 8">
            <a:extLst>
              <a:ext uri="{FF2B5EF4-FFF2-40B4-BE49-F238E27FC236}">
                <a16:creationId xmlns:a16="http://schemas.microsoft.com/office/drawing/2014/main" id="{111722DA-40F2-914C-872C-27AFAF098CC6}"/>
              </a:ext>
            </a:extLst>
          </p:cNvPr>
          <p:cNvSpPr/>
          <p:nvPr/>
        </p:nvSpPr>
        <p:spPr>
          <a:xfrm>
            <a:off x="1346887" y="4590992"/>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Ausflüge (13)</a:t>
            </a:r>
          </a:p>
        </p:txBody>
      </p:sp>
    </p:spTree>
    <p:extLst>
      <p:ext uri="{BB962C8B-B14F-4D97-AF65-F5344CB8AC3E}">
        <p14:creationId xmlns:p14="http://schemas.microsoft.com/office/powerpoint/2010/main" val="34407459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2199991"/>
            <a:ext cx="9498226" cy="1209426"/>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Respektvoller Umgang miteinander, </a:t>
            </a:r>
          </a:p>
          <a:p>
            <a:pPr algn="ctr"/>
            <a:r>
              <a:rPr lang="de-DE" sz="3200" dirty="0">
                <a:latin typeface="Verdana" panose="020B0604030504040204" pitchFamily="34" charset="0"/>
                <a:ea typeface="Verdana" panose="020B0604030504040204" pitchFamily="34" charset="0"/>
                <a:cs typeface="Verdana" panose="020B0604030504040204" pitchFamily="34" charset="0"/>
              </a:rPr>
              <a:t>sich wohl in seiner Klasse fühlen (12)</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3721962"/>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Tablets für alle Schüler*innen (11)</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4791357"/>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Praktisches Arbeiten (10)</a:t>
            </a:r>
          </a:p>
        </p:txBody>
      </p:sp>
      <p:sp>
        <p:nvSpPr>
          <p:cNvPr id="10" name="Abgerundetes Rechteck 9">
            <a:extLst>
              <a:ext uri="{FF2B5EF4-FFF2-40B4-BE49-F238E27FC236}">
                <a16:creationId xmlns:a16="http://schemas.microsoft.com/office/drawing/2014/main" id="{5DDA4DDB-2C96-454A-AE86-2CB2EE3606D3}"/>
              </a:ext>
            </a:extLst>
          </p:cNvPr>
          <p:cNvSpPr/>
          <p:nvPr/>
        </p:nvSpPr>
        <p:spPr>
          <a:xfrm>
            <a:off x="1346887" y="1176392"/>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Größere Klassenzimmer (13)</a:t>
            </a:r>
          </a:p>
        </p:txBody>
      </p:sp>
    </p:spTree>
    <p:extLst>
      <p:ext uri="{BB962C8B-B14F-4D97-AF65-F5344CB8AC3E}">
        <p14:creationId xmlns:p14="http://schemas.microsoft.com/office/powerpoint/2010/main" val="8670645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7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2873198"/>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Bessere (größere) Bänke (10)</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3963728"/>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Nicht zu viele Hausaufgaben (10)</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5016176"/>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Projekte, Lernspiele, Gruppenarbeiten (10)</a:t>
            </a:r>
          </a:p>
        </p:txBody>
      </p:sp>
      <p:sp>
        <p:nvSpPr>
          <p:cNvPr id="11" name="Abgerundetes Rechteck 10">
            <a:extLst>
              <a:ext uri="{FF2B5EF4-FFF2-40B4-BE49-F238E27FC236}">
                <a16:creationId xmlns:a16="http://schemas.microsoft.com/office/drawing/2014/main" id="{8E9B9A75-472B-7542-93EE-8A5B0E0BA881}"/>
              </a:ext>
            </a:extLst>
          </p:cNvPr>
          <p:cNvSpPr/>
          <p:nvPr/>
        </p:nvSpPr>
        <p:spPr>
          <a:xfrm>
            <a:off x="1346887" y="916453"/>
            <a:ext cx="9498226" cy="1670193"/>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Kürzere Schulzeiten – </a:t>
            </a:r>
          </a:p>
          <a:p>
            <a:pPr algn="ctr"/>
            <a:r>
              <a:rPr lang="de-DE" sz="3200" dirty="0">
                <a:latin typeface="Verdana" panose="020B0604030504040204" pitchFamily="34" charset="0"/>
                <a:ea typeface="Verdana" panose="020B0604030504040204" pitchFamily="34" charset="0"/>
                <a:cs typeface="Verdana" panose="020B0604030504040204" pitchFamily="34" charset="0"/>
              </a:rPr>
              <a:t>weniger Unterrichtsstunden, kein oder verkürzter Nachmittagsunterricht (10)</a:t>
            </a:r>
          </a:p>
        </p:txBody>
      </p:sp>
    </p:spTree>
    <p:extLst>
      <p:ext uri="{BB962C8B-B14F-4D97-AF65-F5344CB8AC3E}">
        <p14:creationId xmlns:p14="http://schemas.microsoft.com/office/powerpoint/2010/main" val="7754698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7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pSp>
        <p:nvGrpSpPr>
          <p:cNvPr id="11" name="Gruppieren 10">
            <a:extLst>
              <a:ext uri="{FF2B5EF4-FFF2-40B4-BE49-F238E27FC236}">
                <a16:creationId xmlns:a16="http://schemas.microsoft.com/office/drawing/2014/main" id="{554AD4EA-B81B-FC43-B5D8-3139BEFE3A29}"/>
              </a:ext>
            </a:extLst>
          </p:cNvPr>
          <p:cNvGrpSpPr/>
          <p:nvPr/>
        </p:nvGrpSpPr>
        <p:grpSpPr>
          <a:xfrm>
            <a:off x="2809102" y="1862781"/>
            <a:ext cx="6573795" cy="2514600"/>
            <a:chOff x="9253" y="2253317"/>
            <a:chExt cx="2765644" cy="1659386"/>
          </a:xfrm>
        </p:grpSpPr>
        <p:sp>
          <p:nvSpPr>
            <p:cNvPr id="12" name="Abgerundetes Rechteck 11">
              <a:extLst>
                <a:ext uri="{FF2B5EF4-FFF2-40B4-BE49-F238E27FC236}">
                  <a16:creationId xmlns:a16="http://schemas.microsoft.com/office/drawing/2014/main" id="{8CC389A4-4AE6-6447-80B2-F36966FEF706}"/>
                </a:ext>
              </a:extLst>
            </p:cNvPr>
            <p:cNvSpPr/>
            <p:nvPr/>
          </p:nvSpPr>
          <p:spPr>
            <a:xfrm>
              <a:off x="9253" y="2253317"/>
              <a:ext cx="2765644" cy="1659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Abgerundetes Rechteck 4">
              <a:extLst>
                <a:ext uri="{FF2B5EF4-FFF2-40B4-BE49-F238E27FC236}">
                  <a16:creationId xmlns:a16="http://schemas.microsoft.com/office/drawing/2014/main" id="{9FB7CEBA-3D52-ED40-8C6E-C92DC949C8A0}"/>
                </a:ext>
              </a:extLst>
            </p:cNvPr>
            <p:cNvSpPr txBox="1"/>
            <p:nvPr/>
          </p:nvSpPr>
          <p:spPr>
            <a:xfrm>
              <a:off x="57855" y="2301919"/>
              <a:ext cx="2668440" cy="15621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b="1" kern="1200" dirty="0">
                  <a:latin typeface="Verdana" panose="020B0604030504040204" pitchFamily="34" charset="0"/>
                  <a:ea typeface="Verdana" panose="020B0604030504040204" pitchFamily="34" charset="0"/>
                  <a:cs typeface="Verdana" panose="020B0604030504040204" pitchFamily="34" charset="0"/>
                </a:rPr>
                <a:t>Auch angeführt …</a:t>
              </a:r>
              <a:endParaRPr lang="de-DE" sz="3600" dirty="0">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303239227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7" name="Abgerundetes Rechteck 6">
            <a:extLst>
              <a:ext uri="{FF2B5EF4-FFF2-40B4-BE49-F238E27FC236}">
                <a16:creationId xmlns:a16="http://schemas.microsoft.com/office/drawing/2014/main" id="{28DDF466-C812-2740-923D-254550DEEC90}"/>
              </a:ext>
            </a:extLst>
          </p:cNvPr>
          <p:cNvSpPr/>
          <p:nvPr/>
        </p:nvSpPr>
        <p:spPr>
          <a:xfrm rot="926063">
            <a:off x="444880" y="1334016"/>
            <a:ext cx="4055649" cy="756850"/>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Sehr viel zocken</a:t>
            </a:r>
          </a:p>
        </p:txBody>
      </p:sp>
      <p:sp>
        <p:nvSpPr>
          <p:cNvPr id="8" name="Abgerundetes Rechteck 7">
            <a:extLst>
              <a:ext uri="{FF2B5EF4-FFF2-40B4-BE49-F238E27FC236}">
                <a16:creationId xmlns:a16="http://schemas.microsoft.com/office/drawing/2014/main" id="{4D200496-E041-9248-805B-050A326EE394}"/>
              </a:ext>
            </a:extLst>
          </p:cNvPr>
          <p:cNvSpPr/>
          <p:nvPr/>
        </p:nvSpPr>
        <p:spPr>
          <a:xfrm rot="323257">
            <a:off x="2340048" y="780583"/>
            <a:ext cx="9498226" cy="756850"/>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Ausflüge machen (USA, Australien, Türkei)</a:t>
            </a:r>
          </a:p>
        </p:txBody>
      </p:sp>
      <p:sp>
        <p:nvSpPr>
          <p:cNvPr id="9" name="Abgerundetes Rechteck 8">
            <a:extLst>
              <a:ext uri="{FF2B5EF4-FFF2-40B4-BE49-F238E27FC236}">
                <a16:creationId xmlns:a16="http://schemas.microsoft.com/office/drawing/2014/main" id="{111722DA-40F2-914C-872C-27AFAF098CC6}"/>
              </a:ext>
            </a:extLst>
          </p:cNvPr>
          <p:cNvSpPr/>
          <p:nvPr/>
        </p:nvSpPr>
        <p:spPr>
          <a:xfrm rot="21165329">
            <a:off x="777155" y="2774791"/>
            <a:ext cx="8327846" cy="1284097"/>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Wenn man keine Lust hat, einfach diese Stunde schwänzen können</a:t>
            </a:r>
          </a:p>
        </p:txBody>
      </p:sp>
      <p:sp>
        <p:nvSpPr>
          <p:cNvPr id="10" name="Abgerundetes Rechteck 9">
            <a:extLst>
              <a:ext uri="{FF2B5EF4-FFF2-40B4-BE49-F238E27FC236}">
                <a16:creationId xmlns:a16="http://schemas.microsoft.com/office/drawing/2014/main" id="{651F4C95-21D5-3C47-9F93-C8CFF30F17FF}"/>
              </a:ext>
            </a:extLst>
          </p:cNvPr>
          <p:cNvSpPr/>
          <p:nvPr/>
        </p:nvSpPr>
        <p:spPr>
          <a:xfrm rot="19880778">
            <a:off x="9029997" y="3050085"/>
            <a:ext cx="2730438" cy="756850"/>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VR-Brillen</a:t>
            </a:r>
          </a:p>
        </p:txBody>
      </p:sp>
      <p:sp>
        <p:nvSpPr>
          <p:cNvPr id="11" name="Abgerundetes Rechteck 10">
            <a:extLst>
              <a:ext uri="{FF2B5EF4-FFF2-40B4-BE49-F238E27FC236}">
                <a16:creationId xmlns:a16="http://schemas.microsoft.com/office/drawing/2014/main" id="{3B61B29F-8D64-D34D-B276-4400053A04BB}"/>
              </a:ext>
            </a:extLst>
          </p:cNvPr>
          <p:cNvSpPr/>
          <p:nvPr/>
        </p:nvSpPr>
        <p:spPr>
          <a:xfrm rot="21001403">
            <a:off x="875736" y="4826810"/>
            <a:ext cx="5449734" cy="756850"/>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Essensautomat in Klasse</a:t>
            </a:r>
          </a:p>
        </p:txBody>
      </p:sp>
      <p:sp>
        <p:nvSpPr>
          <p:cNvPr id="12" name="Abgerundetes Rechteck 11">
            <a:extLst>
              <a:ext uri="{FF2B5EF4-FFF2-40B4-BE49-F238E27FC236}">
                <a16:creationId xmlns:a16="http://schemas.microsoft.com/office/drawing/2014/main" id="{9D1A669E-7A6B-9644-8B13-D39E38453909}"/>
              </a:ext>
            </a:extLst>
          </p:cNvPr>
          <p:cNvSpPr/>
          <p:nvPr/>
        </p:nvSpPr>
        <p:spPr>
          <a:xfrm rot="715928">
            <a:off x="7191256" y="4678255"/>
            <a:ext cx="4655255" cy="756850"/>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Nicht lernen müssen</a:t>
            </a:r>
          </a:p>
        </p:txBody>
      </p:sp>
      <p:sp>
        <p:nvSpPr>
          <p:cNvPr id="2" name="Rectangle 1">
            <a:extLst>
              <a:ext uri="{FF2B5EF4-FFF2-40B4-BE49-F238E27FC236}">
                <a16:creationId xmlns:a16="http://schemas.microsoft.com/office/drawing/2014/main" id="{0CD9F4F9-C825-D34B-A510-94DC7EA661B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23" name="Abgerundetes Rechteck 22">
            <a:extLst>
              <a:ext uri="{FF2B5EF4-FFF2-40B4-BE49-F238E27FC236}">
                <a16:creationId xmlns:a16="http://schemas.microsoft.com/office/drawing/2014/main" id="{3EE8C878-F1FD-A741-923D-AD259BB8F921}"/>
              </a:ext>
            </a:extLst>
          </p:cNvPr>
          <p:cNvSpPr/>
          <p:nvPr/>
        </p:nvSpPr>
        <p:spPr>
          <a:xfrm rot="21423973">
            <a:off x="4602840" y="5656207"/>
            <a:ext cx="4263013" cy="756850"/>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Kaugummi kauen</a:t>
            </a:r>
          </a:p>
        </p:txBody>
      </p:sp>
    </p:spTree>
    <p:extLst>
      <p:ext uri="{BB962C8B-B14F-4D97-AF65-F5344CB8AC3E}">
        <p14:creationId xmlns:p14="http://schemas.microsoft.com/office/powerpoint/2010/main" val="9198676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linds(horizontal)">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2" name="Abgerundetes Rechteck 21">
            <a:extLst>
              <a:ext uri="{FF2B5EF4-FFF2-40B4-BE49-F238E27FC236}">
                <a16:creationId xmlns:a16="http://schemas.microsoft.com/office/drawing/2014/main" id="{47D1C953-CFB1-8946-AC39-7BD0B750FB4F}"/>
              </a:ext>
            </a:extLst>
          </p:cNvPr>
          <p:cNvSpPr/>
          <p:nvPr/>
        </p:nvSpPr>
        <p:spPr>
          <a:xfrm rot="885709">
            <a:off x="6851663" y="798180"/>
            <a:ext cx="4893697" cy="1136572"/>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 Schulfach namens „</a:t>
            </a:r>
            <a:r>
              <a:rPr lang="de-DE" sz="3200" dirty="0" err="1">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Brawl</a:t>
            </a: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 Stars“</a:t>
            </a:r>
          </a:p>
        </p:txBody>
      </p:sp>
      <p:sp>
        <p:nvSpPr>
          <p:cNvPr id="2" name="Rectangle 1">
            <a:extLst>
              <a:ext uri="{FF2B5EF4-FFF2-40B4-BE49-F238E27FC236}">
                <a16:creationId xmlns:a16="http://schemas.microsoft.com/office/drawing/2014/main" id="{0CD9F4F9-C825-D34B-A510-94DC7EA661B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3" name="Abgerundetes Rechteck 12">
            <a:extLst>
              <a:ext uri="{FF2B5EF4-FFF2-40B4-BE49-F238E27FC236}">
                <a16:creationId xmlns:a16="http://schemas.microsoft.com/office/drawing/2014/main" id="{0CF795AD-9E3E-2948-9C44-7429463317F6}"/>
              </a:ext>
            </a:extLst>
          </p:cNvPr>
          <p:cNvSpPr/>
          <p:nvPr/>
        </p:nvSpPr>
        <p:spPr>
          <a:xfrm rot="506593">
            <a:off x="394737" y="1636982"/>
            <a:ext cx="8673548" cy="805515"/>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Lernen, eine Steuererklärung zu machen</a:t>
            </a:r>
          </a:p>
        </p:txBody>
      </p:sp>
      <p:sp>
        <p:nvSpPr>
          <p:cNvPr id="14" name="Abgerundetes Rechteck 13">
            <a:extLst>
              <a:ext uri="{FF2B5EF4-FFF2-40B4-BE49-F238E27FC236}">
                <a16:creationId xmlns:a16="http://schemas.microsoft.com/office/drawing/2014/main" id="{B3C5F8A5-3DB7-AD4C-99C4-79F6EB10DE7A}"/>
              </a:ext>
            </a:extLst>
          </p:cNvPr>
          <p:cNvSpPr/>
          <p:nvPr/>
        </p:nvSpPr>
        <p:spPr>
          <a:xfrm rot="20911955">
            <a:off x="6069791" y="3230683"/>
            <a:ext cx="5338551" cy="1705338"/>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Auf was muss man achten, wenn man eine Wohnung kauft?</a:t>
            </a:r>
          </a:p>
        </p:txBody>
      </p:sp>
      <p:sp>
        <p:nvSpPr>
          <p:cNvPr id="15" name="Abgerundetes Rechteck 14">
            <a:extLst>
              <a:ext uri="{FF2B5EF4-FFF2-40B4-BE49-F238E27FC236}">
                <a16:creationId xmlns:a16="http://schemas.microsoft.com/office/drawing/2014/main" id="{E1021972-ED23-2A48-A83B-293B33B04A55}"/>
              </a:ext>
            </a:extLst>
          </p:cNvPr>
          <p:cNvSpPr/>
          <p:nvPr/>
        </p:nvSpPr>
        <p:spPr>
          <a:xfrm rot="21001403">
            <a:off x="368931" y="2901115"/>
            <a:ext cx="4319734" cy="1818926"/>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Wie verdient man Geld und wie geht man damit um? </a:t>
            </a:r>
          </a:p>
        </p:txBody>
      </p:sp>
      <p:sp>
        <p:nvSpPr>
          <p:cNvPr id="16" name="Abgerundetes Rechteck 15">
            <a:extLst>
              <a:ext uri="{FF2B5EF4-FFF2-40B4-BE49-F238E27FC236}">
                <a16:creationId xmlns:a16="http://schemas.microsoft.com/office/drawing/2014/main" id="{D5DD9A65-2711-0E48-846E-A3F309E34479}"/>
              </a:ext>
            </a:extLst>
          </p:cNvPr>
          <p:cNvSpPr/>
          <p:nvPr/>
        </p:nvSpPr>
        <p:spPr>
          <a:xfrm rot="173349">
            <a:off x="2501714" y="5474994"/>
            <a:ext cx="6563803" cy="756850"/>
          </a:xfrm>
          <a:prstGeom prst="roundRect">
            <a:avLst>
              <a:gd name="adj" fmla="val 10000"/>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Wie verteidige ich mich selbst?</a:t>
            </a:r>
          </a:p>
        </p:txBody>
      </p:sp>
    </p:spTree>
    <p:extLst>
      <p:ext uri="{BB962C8B-B14F-4D97-AF65-F5344CB8AC3E}">
        <p14:creationId xmlns:p14="http://schemas.microsoft.com/office/powerpoint/2010/main" val="9161078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aphicFrame>
        <p:nvGraphicFramePr>
          <p:cNvPr id="2" name="Diagramm 1">
            <a:extLst>
              <a:ext uri="{FF2B5EF4-FFF2-40B4-BE49-F238E27FC236}">
                <a16:creationId xmlns:a16="http://schemas.microsoft.com/office/drawing/2014/main" id="{9FFF775D-DC59-DA4C-8085-9E169A4C9F78}"/>
              </a:ext>
            </a:extLst>
          </p:cNvPr>
          <p:cNvGraphicFramePr/>
          <p:nvPr>
            <p:extLst>
              <p:ext uri="{D42A27DB-BD31-4B8C-83A1-F6EECF244321}">
                <p14:modId xmlns:p14="http://schemas.microsoft.com/office/powerpoint/2010/main" val="1676497524"/>
              </p:ext>
            </p:extLst>
          </p:nvPr>
        </p:nvGraphicFramePr>
        <p:xfrm>
          <a:off x="815545" y="358346"/>
          <a:ext cx="10527957" cy="6166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514341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2171700"/>
            <a:ext cx="6573795" cy="2514600"/>
            <a:chOff x="9253" y="2253317"/>
            <a:chExt cx="2765644" cy="1659386"/>
          </a:xfrm>
          <a:solidFill>
            <a:schemeClr val="accent4">
              <a:lumMod val="60000"/>
              <a:lumOff val="40000"/>
            </a:schemeClr>
          </a:solidFill>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54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Lehrer*innen</a:t>
              </a:r>
            </a:p>
          </p:txBody>
        </p:sp>
      </p:grpSp>
    </p:spTree>
    <p:extLst>
      <p:ext uri="{BB962C8B-B14F-4D97-AF65-F5344CB8AC3E}">
        <p14:creationId xmlns:p14="http://schemas.microsoft.com/office/powerpoint/2010/main" val="393933729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51EE693-219B-8046-988D-B2910987889B}"/>
              </a:ext>
            </a:extLst>
          </p:cNvPr>
          <p:cNvSpPr txBox="1"/>
          <p:nvPr/>
        </p:nvSpPr>
        <p:spPr>
          <a:xfrm>
            <a:off x="4104669" y="1931378"/>
            <a:ext cx="4421574" cy="2739211"/>
          </a:xfrm>
          <a:prstGeom prst="rect">
            <a:avLst/>
          </a:prstGeom>
          <a:noFill/>
        </p:spPr>
        <p:txBody>
          <a:bodyPr wrap="square" rtlCol="0">
            <a:spAutoFit/>
          </a:bodyPr>
          <a:lstStyle/>
          <a:p>
            <a:r>
              <a:rPr lang="de-DE" sz="3600" b="1" dirty="0">
                <a:solidFill>
                  <a:schemeClr val="bg1"/>
                </a:solidFill>
                <a:latin typeface="Verdana" panose="020B0604030504040204" pitchFamily="34" charset="0"/>
                <a:ea typeface="Verdana" panose="020B0604030504040204" pitchFamily="34" charset="0"/>
                <a:cs typeface="Verdana" panose="020B0604030504040204" pitchFamily="34" charset="0"/>
              </a:rPr>
              <a:t>Teilnehmer:</a:t>
            </a:r>
          </a:p>
          <a:p>
            <a:endParaRPr lang="de-DE"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rPr>
              <a:t>GS: 31</a:t>
            </a:r>
          </a:p>
          <a:p>
            <a:endPar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rPr>
              <a:t>MS: 8 </a:t>
            </a:r>
          </a:p>
        </p:txBody>
      </p:sp>
    </p:spTree>
    <p:extLst>
      <p:ext uri="{BB962C8B-B14F-4D97-AF65-F5344CB8AC3E}">
        <p14:creationId xmlns:p14="http://schemas.microsoft.com/office/powerpoint/2010/main" val="230630882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1797626"/>
            <a:ext cx="6573795" cy="3342409"/>
            <a:chOff x="9253" y="2253317"/>
            <a:chExt cx="2765644" cy="1659386"/>
          </a:xfrm>
          <a:solidFill>
            <a:schemeClr val="accent5">
              <a:lumMod val="40000"/>
              <a:lumOff val="60000"/>
            </a:schemeClr>
          </a:solidFill>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a:solidFill>
              <a:schemeClr val="accent4">
                <a:lumMod val="40000"/>
                <a:lumOff val="6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Folgendes macht </a:t>
              </a:r>
            </a:p>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für die </a:t>
              </a:r>
              <a:r>
                <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Lehrpersonen </a:t>
              </a: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der </a:t>
              </a: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Grundschule </a:t>
              </a:r>
            </a:p>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 gute Schule aus</a:t>
              </a:r>
              <a:endPar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87798080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72964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a:t>
            </a:r>
          </a:p>
        </p:txBody>
      </p:sp>
      <p:sp>
        <p:nvSpPr>
          <p:cNvPr id="2" name="Rechteck 1">
            <a:extLst>
              <a:ext uri="{FF2B5EF4-FFF2-40B4-BE49-F238E27FC236}">
                <a16:creationId xmlns:a16="http://schemas.microsoft.com/office/drawing/2014/main" id="{D959BF66-07A2-A34C-974E-427D7BCD8D1E}"/>
              </a:ext>
            </a:extLst>
          </p:cNvPr>
          <p:cNvSpPr/>
          <p:nvPr/>
        </p:nvSpPr>
        <p:spPr>
          <a:xfrm>
            <a:off x="1569720" y="1897856"/>
            <a:ext cx="9601200" cy="4031873"/>
          </a:xfrm>
          <a:prstGeom prst="rect">
            <a:avLst/>
          </a:prstGeom>
        </p:spPr>
        <p:txBody>
          <a:bodyPr wrap="square">
            <a:spAutoFit/>
          </a:bodyPr>
          <a:lstStyle/>
          <a:p>
            <a:pPr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gute Schule vermittelt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essenzielle Fähigkeiten wie Lesen, Schreiben und Rechnen</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ein gutes Verständnis für Natur und Technik und die Gesellschaft und grundlegendes Fachwissen in Fremdsprachen. Eine gute Schule macht außerdem eine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moderne Ausstattung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 die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Unterstützung im Kollegium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aus. </a:t>
            </a:r>
          </a:p>
        </p:txBody>
      </p:sp>
    </p:spTree>
    <p:extLst>
      <p:ext uri="{BB962C8B-B14F-4D97-AF65-F5344CB8AC3E}">
        <p14:creationId xmlns:p14="http://schemas.microsoft.com/office/powerpoint/2010/main" val="1071315329"/>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54676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a:t>
            </a:r>
          </a:p>
        </p:txBody>
      </p:sp>
      <p:sp>
        <p:nvSpPr>
          <p:cNvPr id="2" name="Rechteck 1">
            <a:extLst>
              <a:ext uri="{FF2B5EF4-FFF2-40B4-BE49-F238E27FC236}">
                <a16:creationId xmlns:a16="http://schemas.microsoft.com/office/drawing/2014/main" id="{D959BF66-07A2-A34C-974E-427D7BCD8D1E}"/>
              </a:ext>
            </a:extLst>
          </p:cNvPr>
          <p:cNvSpPr/>
          <p:nvPr/>
        </p:nvSpPr>
        <p:spPr>
          <a:xfrm>
            <a:off x="609600" y="1455896"/>
            <a:ext cx="11033760" cy="4647426"/>
          </a:xfrm>
          <a:prstGeom prst="rect">
            <a:avLst/>
          </a:prstGeom>
        </p:spPr>
        <p:txBody>
          <a:bodyPr wrap="square">
            <a:spAutoFit/>
          </a:bodyPr>
          <a:lstStyle/>
          <a:p>
            <a:pPr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Das Kind und die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Freude am Lernen </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sind Mittelpunkt der Arbeit. Die Neugier für Lerninhalte soll geweckt werden. So wie die Kinder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individuell</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sind, dürfen auch ihre Lernfortschritte individuell sein. Genügend Zeit und auch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personelle Ressourcen </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sind notwendig. Nur so können auch besondere Talente bzw. Lernschwierigkeiten sinnvoll unterstützt werden. Fehler dürfen gemacht werden, denn nur so kann ich mich auf Entdeckungsreise begeben. Also keine Angst vor Fehlern. Eine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gutes Miteinander </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ist Voraussetzung für gutes Gelingen der Arbeit. </a:t>
            </a:r>
          </a:p>
        </p:txBody>
      </p:sp>
    </p:spTree>
    <p:extLst>
      <p:ext uri="{BB962C8B-B14F-4D97-AF65-F5344CB8AC3E}">
        <p14:creationId xmlns:p14="http://schemas.microsoft.com/office/powerpoint/2010/main" val="3492210860"/>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72964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3</a:t>
            </a:r>
          </a:p>
        </p:txBody>
      </p:sp>
      <p:sp>
        <p:nvSpPr>
          <p:cNvPr id="2" name="Rechteck 1">
            <a:extLst>
              <a:ext uri="{FF2B5EF4-FFF2-40B4-BE49-F238E27FC236}">
                <a16:creationId xmlns:a16="http://schemas.microsoft.com/office/drawing/2014/main" id="{D959BF66-07A2-A34C-974E-427D7BCD8D1E}"/>
              </a:ext>
            </a:extLst>
          </p:cNvPr>
          <p:cNvSpPr/>
          <p:nvPr/>
        </p:nvSpPr>
        <p:spPr>
          <a:xfrm>
            <a:off x="1021080" y="1852136"/>
            <a:ext cx="10134600" cy="4031873"/>
          </a:xfrm>
          <a:prstGeom prst="rect">
            <a:avLst/>
          </a:prstGeom>
        </p:spPr>
        <p:txBody>
          <a:bodyPr wrap="square">
            <a:spAutoFit/>
          </a:bodyPr>
          <a:lstStyle/>
          <a:p>
            <a:pPr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gute Schule beinhaltet neben wertvollen Lerninhalten auch die Möglichkeit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sich</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selber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zu entfalten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 auf eine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individuelle Persönlichkeitsentwicklung</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zu achten. Jede/</a:t>
            </a:r>
            <a:r>
              <a:rPr lang="de-AT"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r</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ist anders und sollte dementsprechend behandelt und gefördert werden. Neben Regeln und Gewohnheiten sollte auch Gelegenheit für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Spaß</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Abwechslung</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sein.</a:t>
            </a:r>
          </a:p>
        </p:txBody>
      </p:sp>
    </p:spTree>
    <p:extLst>
      <p:ext uri="{BB962C8B-B14F-4D97-AF65-F5344CB8AC3E}">
        <p14:creationId xmlns:p14="http://schemas.microsoft.com/office/powerpoint/2010/main" val="2721300776"/>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383090"/>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4</a:t>
            </a:r>
          </a:p>
        </p:txBody>
      </p:sp>
      <p:sp>
        <p:nvSpPr>
          <p:cNvPr id="2" name="Rechteck 1">
            <a:extLst>
              <a:ext uri="{FF2B5EF4-FFF2-40B4-BE49-F238E27FC236}">
                <a16:creationId xmlns:a16="http://schemas.microsoft.com/office/drawing/2014/main" id="{D959BF66-07A2-A34C-974E-427D7BCD8D1E}"/>
              </a:ext>
            </a:extLst>
          </p:cNvPr>
          <p:cNvSpPr/>
          <p:nvPr/>
        </p:nvSpPr>
        <p:spPr>
          <a:xfrm>
            <a:off x="1013460" y="2380327"/>
            <a:ext cx="10165080" cy="3046988"/>
          </a:xfrm>
          <a:prstGeom prst="rect">
            <a:avLst/>
          </a:prstGeom>
        </p:spPr>
        <p:txBody>
          <a:bodyPr wrap="square">
            <a:spAutoFit/>
          </a:bodyPr>
          <a:lstStyle/>
          <a:p>
            <a:pPr lvl="0" algn="ct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Una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buona</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scuola</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promuove</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la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formazione</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di </a:t>
            </a:r>
            <a:r>
              <a:rPr lang="en-US"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cittadini</a:t>
            </a:r>
            <a:r>
              <a:rPr lang="en-US"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n-US"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liberi</a:t>
            </a:r>
            <a:r>
              <a:rPr lang="en-US"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e </a:t>
            </a:r>
            <a:r>
              <a:rPr lang="en-US"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responsabili</a:t>
            </a:r>
            <a:r>
              <a:rPr lang="en-US"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del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loro</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processo</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educativo</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che</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partecipano</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o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possono</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partecipare</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direttamente</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o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indirettamente</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alle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decisioni</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che</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li </a:t>
            </a:r>
            <a:r>
              <a:rPr lang="en-US"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riguardano</a:t>
            </a:r>
            <a:r>
              <a:rPr lang="en-US"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L'educazione</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si </a:t>
            </a:r>
            <a:r>
              <a:rPr lang="de-AT"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basa</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sul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rispetto</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la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tolleranza</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l'amore</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236148315"/>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84216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5</a:t>
            </a:r>
          </a:p>
        </p:txBody>
      </p:sp>
      <p:sp>
        <p:nvSpPr>
          <p:cNvPr id="2" name="Rechteck 1">
            <a:extLst>
              <a:ext uri="{FF2B5EF4-FFF2-40B4-BE49-F238E27FC236}">
                <a16:creationId xmlns:a16="http://schemas.microsoft.com/office/drawing/2014/main" id="{D959BF66-07A2-A34C-974E-427D7BCD8D1E}"/>
              </a:ext>
            </a:extLst>
          </p:cNvPr>
          <p:cNvSpPr/>
          <p:nvPr/>
        </p:nvSpPr>
        <p:spPr>
          <a:xfrm>
            <a:off x="1524000" y="2997071"/>
            <a:ext cx="9144000" cy="1077218"/>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(Auch)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an Bewährtem festhalten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 nicht jede Neuerung ausprobieren</a:t>
            </a:r>
          </a:p>
        </p:txBody>
      </p:sp>
    </p:spTree>
    <p:extLst>
      <p:ext uri="{BB962C8B-B14F-4D97-AF65-F5344CB8AC3E}">
        <p14:creationId xmlns:p14="http://schemas.microsoft.com/office/powerpoint/2010/main" val="2323236449"/>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53152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6</a:t>
            </a:r>
          </a:p>
        </p:txBody>
      </p:sp>
      <p:sp>
        <p:nvSpPr>
          <p:cNvPr id="2" name="Rechteck 1">
            <a:extLst>
              <a:ext uri="{FF2B5EF4-FFF2-40B4-BE49-F238E27FC236}">
                <a16:creationId xmlns:a16="http://schemas.microsoft.com/office/drawing/2014/main" id="{D959BF66-07A2-A34C-974E-427D7BCD8D1E}"/>
              </a:ext>
            </a:extLst>
          </p:cNvPr>
          <p:cNvSpPr/>
          <p:nvPr/>
        </p:nvSpPr>
        <p:spPr>
          <a:xfrm>
            <a:off x="777240" y="1463605"/>
            <a:ext cx="10637520" cy="4924425"/>
          </a:xfrm>
          <a:prstGeom prst="rect">
            <a:avLst/>
          </a:prstGeom>
        </p:spPr>
        <p:txBody>
          <a:bodyPr wrap="square">
            <a:spAutoFit/>
          </a:bodyPr>
          <a:lstStyle/>
          <a:p>
            <a:pPr lvl="0"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Verschiedene Unterrichtsmethoden </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verwenden, nicht für jedes Kind ist dieselbe Methode geeignet - abwechslungsreichen Unterricht gestalten - freies Lernen mit angeleitetem Lernen mischen - Ausgangslage der Schüler*innen beachten, auf Fähigkeiten und Fertigkeiten eingehen, Rücksicht nehmen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Werterziehung</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 Schüler*</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nnen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aktiv werden lassen,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Eigeninitiative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der Schüler*innen fördern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Differenzierung </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Lehrpersonen, die sich fortbilden</a:t>
            </a:r>
          </a:p>
        </p:txBody>
      </p:sp>
    </p:spTree>
    <p:extLst>
      <p:ext uri="{BB962C8B-B14F-4D97-AF65-F5344CB8AC3E}">
        <p14:creationId xmlns:p14="http://schemas.microsoft.com/office/powerpoint/2010/main" val="100785016"/>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56200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7</a:t>
            </a:r>
          </a:p>
        </p:txBody>
      </p:sp>
      <p:sp>
        <p:nvSpPr>
          <p:cNvPr id="2" name="Rechteck 1">
            <a:extLst>
              <a:ext uri="{FF2B5EF4-FFF2-40B4-BE49-F238E27FC236}">
                <a16:creationId xmlns:a16="http://schemas.microsoft.com/office/drawing/2014/main" id="{D959BF66-07A2-A34C-974E-427D7BCD8D1E}"/>
              </a:ext>
            </a:extLst>
          </p:cNvPr>
          <p:cNvSpPr/>
          <p:nvPr/>
        </p:nvSpPr>
        <p:spPr>
          <a:xfrm>
            <a:off x="601980" y="1468070"/>
            <a:ext cx="10988040" cy="5016758"/>
          </a:xfrm>
          <a:prstGeom prst="rect">
            <a:avLst/>
          </a:prstGeom>
        </p:spPr>
        <p:txBody>
          <a:bodyPr wrap="square">
            <a:spAutoFit/>
          </a:bodyPr>
          <a:lstStyle/>
          <a:p>
            <a:pPr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Beziehung</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zum Kind, da dadurch viel mehr Leistung erreicht werden kann und das Lernklima sich verbessert - Konzentration auf die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Kernaufgaben der Schule: Lesen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Schreiben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Rechnen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lernen, die vielen Anforderungen, die heute an die Bildungsinstitutionen gestellt werden, sind nicht umsetzbar, wir sind gezwungen, viele Kinder ins Leben hinaus zu schicken, die nicht ordentlich lesen und schreiben können, weil uns einfach die Zeit für Übung fehlt, die viele Schüler bräuchten - Lehrpersonen, die ihren Job ernst nehmen- vorbereiten, verbessern, mitdenken -</a:t>
            </a:r>
          </a:p>
        </p:txBody>
      </p:sp>
    </p:spTree>
    <p:extLst>
      <p:ext uri="{BB962C8B-B14F-4D97-AF65-F5344CB8AC3E}">
        <p14:creationId xmlns:p14="http://schemas.microsoft.com/office/powerpoint/2010/main" val="119399403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2171700"/>
            <a:ext cx="6573795" cy="2514600"/>
            <a:chOff x="9253" y="2253317"/>
            <a:chExt cx="2765644" cy="1659386"/>
          </a:xfrm>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5400" kern="1200" dirty="0">
                  <a:latin typeface="Verdana" panose="020B0604030504040204" pitchFamily="34" charset="0"/>
                  <a:ea typeface="Verdana" panose="020B0604030504040204" pitchFamily="34" charset="0"/>
                  <a:cs typeface="Verdana" panose="020B0604030504040204" pitchFamily="34" charset="0"/>
                </a:rPr>
                <a:t>Schüler*innen</a:t>
              </a:r>
            </a:p>
          </p:txBody>
        </p:sp>
      </p:grpSp>
    </p:spTree>
    <p:extLst>
      <p:ext uri="{BB962C8B-B14F-4D97-AF65-F5344CB8AC3E}">
        <p14:creationId xmlns:p14="http://schemas.microsoft.com/office/powerpoint/2010/main" val="170281471"/>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193F9E73-C849-9A43-AE15-A71A369F47DB}"/>
              </a:ext>
            </a:extLst>
          </p:cNvPr>
          <p:cNvSpPr/>
          <p:nvPr/>
        </p:nvSpPr>
        <p:spPr>
          <a:xfrm>
            <a:off x="769620" y="705177"/>
            <a:ext cx="10652760" cy="5447645"/>
          </a:xfrm>
          <a:prstGeom prst="rect">
            <a:avLst/>
          </a:prstGeom>
        </p:spPr>
        <p:txBody>
          <a:bodyPr wrap="square">
            <a:spAutoFit/>
          </a:bodyPr>
          <a:lstStyle/>
          <a:p>
            <a:pPr lvl="0" algn="ctr">
              <a:spcBef>
                <a:spcPts val="600"/>
              </a:spcBef>
              <a:spcAft>
                <a:spcPts val="600"/>
              </a:spcAft>
            </a:pP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gutes Klima in den Lehrerteams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Disziplin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in der Klasse- nicht nur für uns LP angenehm, auch die Kinder mögen es, wenn es klare Regeln gibt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Anpassung</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der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Curricula</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an die Stundentafeln (zugunsten von Turnen, Englisch, Italienisch; PQ ist von den Hauptfächern immer wieder Zeit abgezogen worden, nun soll auch noch GEBI untergebracht werden, die Curricula werden eher umfangreicher, gestresste Lehrer und Schüler, die Wissen nicht festigen können, sind die Folge) - eine kompetente Führungskraft, die Einblick und Ahnung davon hat, wie ein Schulsystem funktioniert und die wichtige Anliegen auch im Kollegium durchsetzen kann</a:t>
            </a:r>
          </a:p>
        </p:txBody>
      </p:sp>
    </p:spTree>
    <p:extLst>
      <p:ext uri="{BB962C8B-B14F-4D97-AF65-F5344CB8AC3E}">
        <p14:creationId xmlns:p14="http://schemas.microsoft.com/office/powerpoint/2010/main" val="95925254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856834"/>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8</a:t>
            </a:r>
          </a:p>
        </p:txBody>
      </p:sp>
      <p:sp>
        <p:nvSpPr>
          <p:cNvPr id="2" name="Rechteck 1">
            <a:extLst>
              <a:ext uri="{FF2B5EF4-FFF2-40B4-BE49-F238E27FC236}">
                <a16:creationId xmlns:a16="http://schemas.microsoft.com/office/drawing/2014/main" id="{D959BF66-07A2-A34C-974E-427D7BCD8D1E}"/>
              </a:ext>
            </a:extLst>
          </p:cNvPr>
          <p:cNvSpPr/>
          <p:nvPr/>
        </p:nvSpPr>
        <p:spPr>
          <a:xfrm>
            <a:off x="1363980" y="2035016"/>
            <a:ext cx="9464040" cy="3847207"/>
          </a:xfrm>
          <a:prstGeom prst="rect">
            <a:avLst/>
          </a:prstGeom>
        </p:spPr>
        <p:txBody>
          <a:bodyPr wrap="square">
            <a:spAutoFit/>
          </a:bodyPr>
          <a:lstStyle/>
          <a:p>
            <a:pPr algn="ctr"/>
            <a:r>
              <a:rPr lang="de-AT" sz="30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Wir haben eine sehr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gute Zusammenarbeit zwischen Lehrern, Eltern und Schülern </a:t>
            </a:r>
            <a:r>
              <a:rPr lang="de-AT" sz="30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unserer Schule und das find ich sehr wichtig! Für die Lehrpersonen der italienischen Sprache sollten mehr Fortbildungen Raum Ahrntal angeboten werden. Es finden kaum Treffen der Lehrpersonen der 2. Sprache statt und somit ist die Zusammenarbeit fast nicht möglich.</a:t>
            </a:r>
            <a:r>
              <a:rPr lang="de-AT" sz="3000" dirty="0"/>
              <a:t>. </a:t>
            </a:r>
            <a:endParaRPr lang="de-AT" sz="30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87873440"/>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90C462E8-980C-824D-BB16-B0A268958554}"/>
              </a:ext>
            </a:extLst>
          </p:cNvPr>
          <p:cNvSpPr/>
          <p:nvPr/>
        </p:nvSpPr>
        <p:spPr>
          <a:xfrm>
            <a:off x="1264920" y="1074509"/>
            <a:ext cx="9906000" cy="4770537"/>
          </a:xfrm>
          <a:prstGeom prst="rect">
            <a:avLst/>
          </a:prstGeom>
        </p:spPr>
        <p:txBody>
          <a:bodyPr wrap="square">
            <a:spAutoFit/>
          </a:bodyPr>
          <a:lstStyle/>
          <a:p>
            <a:pPr lvl="0" algn="ctr">
              <a:spcBef>
                <a:spcPts val="600"/>
              </a:spcBef>
              <a:spcAft>
                <a:spcPts val="600"/>
              </a:spcAft>
            </a:pPr>
            <a:r>
              <a:rPr lang="de-AT" sz="30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Ich würde es auch gut finden, wenn man in unserer Schule die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2. Sprache auch z.B. beim Turnunterricht oder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KuT</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anwenden </a:t>
            </a:r>
            <a:r>
              <a:rPr lang="de-AT" sz="30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würde nicht nur rein das Fach Italienisch. Somit könnten die Kinder auch in einem anderen Fach die 2. Sprache erlernen </a:t>
            </a:r>
            <a:r>
              <a:rPr lang="de-AT" sz="30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u.z.</a:t>
            </a:r>
            <a:r>
              <a:rPr lang="de-AT" sz="30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in einer anderen Art und Weise. Ansonsten finde ich es schön in dieser Schule unterrichten zu dürfen, ich gehe sehr gern zur Arbeit und bin froh, dass ich meinen Schülern die 2. Sprache beibringen kann und darf.</a:t>
            </a:r>
          </a:p>
        </p:txBody>
      </p:sp>
    </p:spTree>
    <p:extLst>
      <p:ext uri="{BB962C8B-B14F-4D97-AF65-F5344CB8AC3E}">
        <p14:creationId xmlns:p14="http://schemas.microsoft.com/office/powerpoint/2010/main" val="3797774555"/>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55260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9</a:t>
            </a:r>
          </a:p>
        </p:txBody>
      </p:sp>
      <p:sp>
        <p:nvSpPr>
          <p:cNvPr id="2" name="Rechteck 1">
            <a:extLst>
              <a:ext uri="{FF2B5EF4-FFF2-40B4-BE49-F238E27FC236}">
                <a16:creationId xmlns:a16="http://schemas.microsoft.com/office/drawing/2014/main" id="{D959BF66-07A2-A34C-974E-427D7BCD8D1E}"/>
              </a:ext>
            </a:extLst>
          </p:cNvPr>
          <p:cNvSpPr/>
          <p:nvPr/>
        </p:nvSpPr>
        <p:spPr>
          <a:xfrm>
            <a:off x="1219200" y="2750850"/>
            <a:ext cx="9738360" cy="2554545"/>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offene</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auf Vertrauen basierende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Kommunikation zwischen Lehrpersonen, Schülern, Schulführungskraft und Eltern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bedeuten für mich den Grundstein für eine gute Schule. </a:t>
            </a:r>
          </a:p>
        </p:txBody>
      </p:sp>
    </p:spTree>
    <p:extLst>
      <p:ext uri="{BB962C8B-B14F-4D97-AF65-F5344CB8AC3E}">
        <p14:creationId xmlns:p14="http://schemas.microsoft.com/office/powerpoint/2010/main" val="2455975589"/>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911156"/>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10</a:t>
            </a:r>
          </a:p>
        </p:txBody>
      </p:sp>
      <p:sp>
        <p:nvSpPr>
          <p:cNvPr id="2" name="Rechteck 1">
            <a:extLst>
              <a:ext uri="{FF2B5EF4-FFF2-40B4-BE49-F238E27FC236}">
                <a16:creationId xmlns:a16="http://schemas.microsoft.com/office/drawing/2014/main" id="{D959BF66-07A2-A34C-974E-427D7BCD8D1E}"/>
              </a:ext>
            </a:extLst>
          </p:cNvPr>
          <p:cNvSpPr/>
          <p:nvPr/>
        </p:nvSpPr>
        <p:spPr>
          <a:xfrm>
            <a:off x="1188720" y="1897856"/>
            <a:ext cx="9982200" cy="4031873"/>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gute Schule macht aus, dass alles, was da ist, gesehen wird. In der Schule sollten Schülerinnen und Schüler, aber auch alle Lehrpersonen in ihrer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Individualität</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da sein dürfen und sich gemeinsam weiterentwickeln. Eine der wichtigsten Grundlagen ist für mich das Da-Sein-Dürfen, so wie jeder und jede eben ist.</a:t>
            </a:r>
          </a:p>
        </p:txBody>
      </p:sp>
    </p:spTree>
    <p:extLst>
      <p:ext uri="{BB962C8B-B14F-4D97-AF65-F5344CB8AC3E}">
        <p14:creationId xmlns:p14="http://schemas.microsoft.com/office/powerpoint/2010/main" val="2089657607"/>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60772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11</a:t>
            </a:r>
          </a:p>
        </p:txBody>
      </p:sp>
      <p:sp>
        <p:nvSpPr>
          <p:cNvPr id="2" name="Rechteck 1">
            <a:extLst>
              <a:ext uri="{FF2B5EF4-FFF2-40B4-BE49-F238E27FC236}">
                <a16:creationId xmlns:a16="http://schemas.microsoft.com/office/drawing/2014/main" id="{D959BF66-07A2-A34C-974E-427D7BCD8D1E}"/>
              </a:ext>
            </a:extLst>
          </p:cNvPr>
          <p:cNvSpPr/>
          <p:nvPr/>
        </p:nvSpPr>
        <p:spPr>
          <a:xfrm>
            <a:off x="701040" y="1680240"/>
            <a:ext cx="10789920" cy="4524315"/>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1. In erster Linie ein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gutes Schulklima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(abhängig von einer guten Zusammenarbeit zwischen Lehrer/innen, Eltern und Schüler/innen). 2.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Abwechslungsreicher</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ganzheitlicher/ differenzierter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Unterricht</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(abhängig von der Möglichkeit digitale Medien zu nutzen, vorhandenen Unterrichtsmaterialien usw.) 3.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Kompetentes Lehrpersonal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(Fortbildungsmöglichkeiten nutzen)</a:t>
            </a:r>
          </a:p>
        </p:txBody>
      </p:sp>
    </p:spTree>
    <p:extLst>
      <p:ext uri="{BB962C8B-B14F-4D97-AF65-F5344CB8AC3E}">
        <p14:creationId xmlns:p14="http://schemas.microsoft.com/office/powerpoint/2010/main" val="1731912985"/>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281679"/>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12</a:t>
            </a:r>
          </a:p>
        </p:txBody>
      </p:sp>
      <p:sp>
        <p:nvSpPr>
          <p:cNvPr id="2" name="Rechteck 1">
            <a:extLst>
              <a:ext uri="{FF2B5EF4-FFF2-40B4-BE49-F238E27FC236}">
                <a16:creationId xmlns:a16="http://schemas.microsoft.com/office/drawing/2014/main" id="{D959BF66-07A2-A34C-974E-427D7BCD8D1E}"/>
              </a:ext>
            </a:extLst>
          </p:cNvPr>
          <p:cNvSpPr/>
          <p:nvPr/>
        </p:nvSpPr>
        <p:spPr>
          <a:xfrm>
            <a:off x="1569720" y="2174051"/>
            <a:ext cx="9052560" cy="3539430"/>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Schule, in die das Kind gerne geht, eine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Schule, in der jedes Kind geachtet wird -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Schulklima, in dem sich Schüler/innen, Lehrkräfte, Eltern und alle Beteiligte wohlfühlen - ein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positives</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lernförderliches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Arbeitsklima</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 guter Unterricht</a:t>
            </a:r>
          </a:p>
        </p:txBody>
      </p:sp>
    </p:spTree>
    <p:extLst>
      <p:ext uri="{BB962C8B-B14F-4D97-AF65-F5344CB8AC3E}">
        <p14:creationId xmlns:p14="http://schemas.microsoft.com/office/powerpoint/2010/main" val="1407050205"/>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50688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13</a:t>
            </a:r>
          </a:p>
        </p:txBody>
      </p:sp>
      <p:sp>
        <p:nvSpPr>
          <p:cNvPr id="2" name="Rechteck 1">
            <a:extLst>
              <a:ext uri="{FF2B5EF4-FFF2-40B4-BE49-F238E27FC236}">
                <a16:creationId xmlns:a16="http://schemas.microsoft.com/office/drawing/2014/main" id="{D959BF66-07A2-A34C-974E-427D7BCD8D1E}"/>
              </a:ext>
            </a:extLst>
          </p:cNvPr>
          <p:cNvSpPr/>
          <p:nvPr/>
        </p:nvSpPr>
        <p:spPr>
          <a:xfrm>
            <a:off x="1600200" y="2507456"/>
            <a:ext cx="8991600" cy="3046988"/>
          </a:xfrm>
          <a:prstGeom prst="rect">
            <a:avLst/>
          </a:prstGeom>
        </p:spPr>
        <p:txBody>
          <a:bodyPr wrap="square">
            <a:spAutoFit/>
          </a:bodyPr>
          <a:lstStyle/>
          <a:p>
            <a:pPr lvl="0"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Fröhliches Miteinander,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aber auch Ruhe und Ausgeglichenheit in der Klasse - Versuch, das Beste aus allen Beteiligten herausholen, ohne dabei zu viel Druck zu erzeugen - Ermutigung und Wertschätzung, auch unter den Kollegen</a:t>
            </a:r>
          </a:p>
        </p:txBody>
      </p:sp>
    </p:spTree>
    <p:extLst>
      <p:ext uri="{BB962C8B-B14F-4D97-AF65-F5344CB8AC3E}">
        <p14:creationId xmlns:p14="http://schemas.microsoft.com/office/powerpoint/2010/main" val="1209472931"/>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70500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14</a:t>
            </a:r>
          </a:p>
        </p:txBody>
      </p:sp>
      <p:sp>
        <p:nvSpPr>
          <p:cNvPr id="2" name="Rechteck 1">
            <a:extLst>
              <a:ext uri="{FF2B5EF4-FFF2-40B4-BE49-F238E27FC236}">
                <a16:creationId xmlns:a16="http://schemas.microsoft.com/office/drawing/2014/main" id="{D959BF66-07A2-A34C-974E-427D7BCD8D1E}"/>
              </a:ext>
            </a:extLst>
          </p:cNvPr>
          <p:cNvSpPr/>
          <p:nvPr/>
        </p:nvSpPr>
        <p:spPr>
          <a:xfrm>
            <a:off x="1607820" y="2827496"/>
            <a:ext cx="8976360" cy="2062103"/>
          </a:xfrm>
          <a:prstGeom prst="rect">
            <a:avLst/>
          </a:prstGeom>
        </p:spPr>
        <p:txBody>
          <a:bodyPr wrap="square">
            <a:spAutoFit/>
          </a:bodyPr>
          <a:lstStyle/>
          <a:p>
            <a:pPr lvl="0"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Wertschätzende Arbeit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gutes Verhältnis zwischen allen Beteiligten ... mit Gelassenheit und flexibel reagieren … weniger Bürokratie …</a:t>
            </a:r>
          </a:p>
        </p:txBody>
      </p:sp>
    </p:spTree>
    <p:extLst>
      <p:ext uri="{BB962C8B-B14F-4D97-AF65-F5344CB8AC3E}">
        <p14:creationId xmlns:p14="http://schemas.microsoft.com/office/powerpoint/2010/main" val="1117766773"/>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59248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15</a:t>
            </a:r>
          </a:p>
        </p:txBody>
      </p:sp>
      <p:sp>
        <p:nvSpPr>
          <p:cNvPr id="2" name="Rechteck 1">
            <a:extLst>
              <a:ext uri="{FF2B5EF4-FFF2-40B4-BE49-F238E27FC236}">
                <a16:creationId xmlns:a16="http://schemas.microsoft.com/office/drawing/2014/main" id="{D959BF66-07A2-A34C-974E-427D7BCD8D1E}"/>
              </a:ext>
            </a:extLst>
          </p:cNvPr>
          <p:cNvSpPr/>
          <p:nvPr/>
        </p:nvSpPr>
        <p:spPr>
          <a:xfrm>
            <a:off x="640080" y="1516856"/>
            <a:ext cx="10942320" cy="4524315"/>
          </a:xfrm>
          <a:prstGeom prst="rect">
            <a:avLst/>
          </a:prstGeom>
        </p:spPr>
        <p:txBody>
          <a:bodyPr wrap="square">
            <a:spAutoFit/>
          </a:bodyPr>
          <a:lstStyle/>
          <a:p>
            <a:pPr lvl="0"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Gute Schule bedeutet für mich, dass sowohl die Grundschulen als auch die Mittelschule an einem Strang ziehen: gemeinsam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Altbewährtes beibehalten </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Neuem offen gegenüberstehen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um dann davon zu profitieren. Dazu hätte sich das Projekt "Digitale Medien" sehr gut angeboten. Obwohl am Anfang auch nicht alle Grundschulen sofort ganz euphorisch waren, ließen sich dann doch alle Grundschulstellen von diesem Projekt überzeugen. Toll wäre gewesen, wenn sich auch die Mittelschule zu einer Teilnahme hätte entschließen können.</a:t>
            </a:r>
          </a:p>
        </p:txBody>
      </p:sp>
    </p:spTree>
    <p:extLst>
      <p:ext uri="{BB962C8B-B14F-4D97-AF65-F5344CB8AC3E}">
        <p14:creationId xmlns:p14="http://schemas.microsoft.com/office/powerpoint/2010/main" val="215141391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51EE693-219B-8046-988D-B2910987889B}"/>
              </a:ext>
            </a:extLst>
          </p:cNvPr>
          <p:cNvSpPr txBox="1"/>
          <p:nvPr/>
        </p:nvSpPr>
        <p:spPr>
          <a:xfrm>
            <a:off x="1832922" y="1517524"/>
            <a:ext cx="8798010" cy="3724096"/>
          </a:xfrm>
          <a:prstGeom prst="rect">
            <a:avLst/>
          </a:prstGeom>
          <a:noFill/>
        </p:spPr>
        <p:txBody>
          <a:bodyPr wrap="square" rtlCol="0">
            <a:spAutoFit/>
          </a:bodyPr>
          <a:lstStyle/>
          <a:p>
            <a:r>
              <a:rPr lang="de-DE" sz="3600" b="1" dirty="0">
                <a:solidFill>
                  <a:schemeClr val="bg1"/>
                </a:solidFill>
                <a:latin typeface="Verdana" panose="020B0604030504040204" pitchFamily="34" charset="0"/>
                <a:ea typeface="Verdana" panose="020B0604030504040204" pitchFamily="34" charset="0"/>
                <a:cs typeface="Verdana" panose="020B0604030504040204" pitchFamily="34" charset="0"/>
              </a:rPr>
              <a:t>Teilnehmer:</a:t>
            </a:r>
          </a:p>
          <a:p>
            <a:endParaRPr lang="de-DE"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rPr>
              <a:t>GS: 233 </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(St. Johann: 61, St. Jakob: 54, Luttach: 46, Weißenbach: 29, Steinhaus: 28, Prettau: 14, St. Peter:1)</a:t>
            </a:r>
          </a:p>
          <a:p>
            <a:endPar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rPr>
              <a:t>MS: 95 </a:t>
            </a:r>
            <a:endParaRPr lang="de-DE"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7992640"/>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39436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16</a:t>
            </a:r>
          </a:p>
        </p:txBody>
      </p:sp>
      <p:sp>
        <p:nvSpPr>
          <p:cNvPr id="2" name="Rechteck 1">
            <a:extLst>
              <a:ext uri="{FF2B5EF4-FFF2-40B4-BE49-F238E27FC236}">
                <a16:creationId xmlns:a16="http://schemas.microsoft.com/office/drawing/2014/main" id="{D959BF66-07A2-A34C-974E-427D7BCD8D1E}"/>
              </a:ext>
            </a:extLst>
          </p:cNvPr>
          <p:cNvSpPr/>
          <p:nvPr/>
        </p:nvSpPr>
        <p:spPr>
          <a:xfrm>
            <a:off x="487680" y="1125885"/>
            <a:ext cx="11186160" cy="5139869"/>
          </a:xfrm>
          <a:prstGeom prst="rect">
            <a:avLst/>
          </a:prstGeom>
        </p:spPr>
        <p:txBody>
          <a:bodyPr wrap="square">
            <a:spAutoFit/>
          </a:bodyPr>
          <a:lstStyle/>
          <a:p>
            <a:pPr lvl="0"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Gutes Schulklima, gegenseitige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Achtung</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Wertschätzung</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Schüler sollen gerne zur Schule gehen und mit Freude Leistung erbringen - individuelle Förderung, sodass jeder Schüler gewisse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Basiskompetenzen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erreicht - Erlernen sozialer Fähigkeiten und das Umgehen miteinander - guter Unterricht: kompetenz- und handlungsorientiert,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Methodenvielfalt</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Kontinuität, gute Vor- und Nachbereitung seitens der Lehrperson - anregende, einladende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Lernumgebung</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 flexibel, um den sich ständig wandelnden Bedingungen gerecht zu werden; innovativ und gleichzeitig festhaltend an Bewährtem</a:t>
            </a:r>
          </a:p>
        </p:txBody>
      </p:sp>
    </p:spTree>
    <p:extLst>
      <p:ext uri="{BB962C8B-B14F-4D97-AF65-F5344CB8AC3E}">
        <p14:creationId xmlns:p14="http://schemas.microsoft.com/office/powerpoint/2010/main" val="1508290028"/>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588229"/>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17</a:t>
            </a:r>
          </a:p>
        </p:txBody>
      </p:sp>
      <p:sp>
        <p:nvSpPr>
          <p:cNvPr id="2" name="Rechteck 1">
            <a:extLst>
              <a:ext uri="{FF2B5EF4-FFF2-40B4-BE49-F238E27FC236}">
                <a16:creationId xmlns:a16="http://schemas.microsoft.com/office/drawing/2014/main" id="{D959BF66-07A2-A34C-974E-427D7BCD8D1E}"/>
              </a:ext>
            </a:extLst>
          </p:cNvPr>
          <p:cNvSpPr/>
          <p:nvPr/>
        </p:nvSpPr>
        <p:spPr>
          <a:xfrm>
            <a:off x="792480" y="1623536"/>
            <a:ext cx="10607040" cy="4524315"/>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-&gt;Eine Schule, an der Schüler und Lehrer gemeinsam, kooperativ und interaktiv Lerninhalte erarbeiten. Weg vom klassischen Lehrplan, Frontalunterricht und langweiligem "Predigen" der Lehrperson....hin zu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offener Unterrichtstätigkeit</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zu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Projekten</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die gemeinsam MIT Schülern entstehen.... -&gt;Ein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Team</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das gemeinsam an einem Strang zieht und sich gegenseitig unterstützt und wertschätzt</a:t>
            </a:r>
          </a:p>
        </p:txBody>
      </p:sp>
    </p:spTree>
    <p:extLst>
      <p:ext uri="{BB962C8B-B14F-4D97-AF65-F5344CB8AC3E}">
        <p14:creationId xmlns:p14="http://schemas.microsoft.com/office/powerpoint/2010/main" val="1400649031"/>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91362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18</a:t>
            </a:r>
          </a:p>
        </p:txBody>
      </p:sp>
      <p:sp>
        <p:nvSpPr>
          <p:cNvPr id="2" name="Rechteck 1">
            <a:extLst>
              <a:ext uri="{FF2B5EF4-FFF2-40B4-BE49-F238E27FC236}">
                <a16:creationId xmlns:a16="http://schemas.microsoft.com/office/drawing/2014/main" id="{D959BF66-07A2-A34C-974E-427D7BCD8D1E}"/>
              </a:ext>
            </a:extLst>
          </p:cNvPr>
          <p:cNvSpPr/>
          <p:nvPr/>
        </p:nvSpPr>
        <p:spPr>
          <a:xfrm>
            <a:off x="1257300" y="1912502"/>
            <a:ext cx="9677400" cy="4031873"/>
          </a:xfrm>
          <a:prstGeom prst="rect">
            <a:avLst/>
          </a:prstGeom>
        </p:spPr>
        <p:txBody>
          <a:bodyPr wrap="square">
            <a:spAutoFit/>
          </a:bodyPr>
          <a:lstStyle/>
          <a:p>
            <a:pPr lvl="0"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Gute Zusammenarbeit</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gute Beziehungen mit den Kolleginnen - höfliche / wertschätzende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Umgangsformen</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untereinander ( Lehrpersonen, Eltern, </a:t>
            </a:r>
            <a:r>
              <a:rPr lang="de-AT"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SchülerInnen</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Kontakt mit den Eltern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(Elternabend, Elternsprechtag, Telefonate, digitales Register) - konstruktive Kritik - gemeinsame Planung von Feiern und Festen -</a:t>
            </a:r>
          </a:p>
        </p:txBody>
      </p:sp>
    </p:spTree>
    <p:extLst>
      <p:ext uri="{BB962C8B-B14F-4D97-AF65-F5344CB8AC3E}">
        <p14:creationId xmlns:p14="http://schemas.microsoft.com/office/powerpoint/2010/main" val="844206113"/>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959BF66-07A2-A34C-974E-427D7BCD8D1E}"/>
              </a:ext>
            </a:extLst>
          </p:cNvPr>
          <p:cNvSpPr/>
          <p:nvPr/>
        </p:nvSpPr>
        <p:spPr>
          <a:xfrm>
            <a:off x="1546860" y="1659285"/>
            <a:ext cx="9098280" cy="3539430"/>
          </a:xfrm>
          <a:prstGeom prst="rect">
            <a:avLst/>
          </a:prstGeom>
        </p:spPr>
        <p:txBody>
          <a:bodyPr wrap="square">
            <a:spAutoFit/>
          </a:bodyPr>
          <a:lstStyle/>
          <a:p>
            <a:pPr lvl="0"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gemütliche Lernatmosphäre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schaffen - einladend gestalten - gut geplanter Unterricht,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vielfältige Lernformen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Teilnahme an Fortbildungen, neue Lernmethoden ausprobieren - mit Experten zusammenarbeiten, z.B. bei Projekten - Individuelle Förderung der </a:t>
            </a:r>
            <a:r>
              <a:rPr lang="de-AT" sz="32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SchülerInnen</a:t>
            </a:r>
            <a:endPar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228854"/>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438299"/>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19</a:t>
            </a:r>
          </a:p>
        </p:txBody>
      </p:sp>
      <p:sp>
        <p:nvSpPr>
          <p:cNvPr id="2" name="Rechteck 1">
            <a:extLst>
              <a:ext uri="{FF2B5EF4-FFF2-40B4-BE49-F238E27FC236}">
                <a16:creationId xmlns:a16="http://schemas.microsoft.com/office/drawing/2014/main" id="{D959BF66-07A2-A34C-974E-427D7BCD8D1E}"/>
              </a:ext>
            </a:extLst>
          </p:cNvPr>
          <p:cNvSpPr/>
          <p:nvPr/>
        </p:nvSpPr>
        <p:spPr>
          <a:xfrm>
            <a:off x="571500" y="1402943"/>
            <a:ext cx="11049000" cy="5016758"/>
          </a:xfrm>
          <a:prstGeom prst="rect">
            <a:avLst/>
          </a:prstGeom>
        </p:spPr>
        <p:txBody>
          <a:bodyPr wrap="square">
            <a:spAutoFit/>
          </a:bodyPr>
          <a:lstStyle/>
          <a:p>
            <a:pPr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Die Aufgabe einer guten Schule soll es sein, den Schülern und Schülerinnen zu ermöglichen, sich in ihrem Lern-, Arbeits- und Sozialverhalten weiterzuentwickeln und sie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 vorzubereiten für den weiteren schulischen und persönlichen Weg</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(Wissensvermittlung, Bildung, Kompetenzen). Dazu sollen den Lehrpersonen nicht Hindernisse im Wege stehen, sondern viele unterstützende Faktoren. Lehrpersonen sollen mit den immer größer werdenden Anforderungen nicht allein gelassen werden. Genügend Personal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Ressourcen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sollten zur Verfügung stehen, um a l l </a:t>
            </a:r>
            <a:r>
              <a:rPr lang="de-AT" sz="28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Kinder fördern zu können. </a:t>
            </a:r>
          </a:p>
        </p:txBody>
      </p:sp>
    </p:spTree>
    <p:extLst>
      <p:ext uri="{BB962C8B-B14F-4D97-AF65-F5344CB8AC3E}">
        <p14:creationId xmlns:p14="http://schemas.microsoft.com/office/powerpoint/2010/main" val="3580725171"/>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9F8E837C-3F32-3E48-A6BA-31C549592FFC}"/>
              </a:ext>
            </a:extLst>
          </p:cNvPr>
          <p:cNvSpPr/>
          <p:nvPr/>
        </p:nvSpPr>
        <p:spPr>
          <a:xfrm>
            <a:off x="929640" y="705177"/>
            <a:ext cx="10332720" cy="5447645"/>
          </a:xfrm>
          <a:prstGeom prst="rect">
            <a:avLst/>
          </a:prstGeom>
        </p:spPr>
        <p:txBody>
          <a:bodyPr wrap="square">
            <a:spAutoFit/>
          </a:bodyPr>
          <a:lstStyle/>
          <a:p>
            <a:pPr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Zeit und Energie sollen nicht nur für eine Gruppe von Kindern investiert werden, die einer ständigen besonderen Unterstützung bedürfen,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niemand</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der Kinder sollte aufgrund dieser Tatsache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benachteiligt</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werden oder zurückstecken müssen. Integration und Heterogenität als Bereicherung gelingen, wenn die Bedingungen dahingehend günstig geschaffen werden. Bei der Vermittlung von schulischen Inhalten sowie bei erzieherischen Fragen besteht Einigkeit und Verbindlichkeit; ein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gutes Klima </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unter den Lehrpersonen fördert das Zusammengehörigkeitsgefühl und trägt diesen Aspekt auch nach außen. </a:t>
            </a:r>
            <a:endParaRPr lang="de-DE"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968663"/>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80030E4-E497-7247-BA32-B908F606DC87}"/>
              </a:ext>
            </a:extLst>
          </p:cNvPr>
          <p:cNvSpPr/>
          <p:nvPr/>
        </p:nvSpPr>
        <p:spPr>
          <a:xfrm>
            <a:off x="769620" y="674400"/>
            <a:ext cx="10652760" cy="5509200"/>
          </a:xfrm>
          <a:prstGeom prst="rect">
            <a:avLst/>
          </a:prstGeom>
        </p:spPr>
        <p:txBody>
          <a:bodyPr wrap="square">
            <a:spAutoFit/>
          </a:bodyPr>
          <a:lstStyle/>
          <a:p>
            <a:pPr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Eltern begleiten im Idealfall unterstützend ihr Kind beim schulischen Lernen, d.h. sie tragen die Ideen nach ihren Möglichkeiten wohlwollend mit, denn in gemeinsamer Zusammenarbeit und gegenseitigem Respekt kann das Kind gut gefördert werden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gute Zusammenarbeit mit dem Elternhaus</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nicht gegeneinander arbeiten; als Schule alleine erreicht man oft nicht das Ziel).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Gleichgewicht zwischen Neuem und Alt-Bewährtem</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Lehrpersonen besuchen regelmäßig Fortbildungen und entwickeln ihren Unterricht weiter. Bewährte Gegebenheiten und gute Erfahrungen sollen aber nicht sofort über Bord geworfen werden. </a:t>
            </a:r>
            <a:endParaRPr lang="de-DE"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91796781"/>
      </p:ext>
    </p:extLst>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A51F5DC-2AAD-FE49-BDEB-DE621740F9C5}"/>
              </a:ext>
            </a:extLst>
          </p:cNvPr>
          <p:cNvSpPr/>
          <p:nvPr/>
        </p:nvSpPr>
        <p:spPr>
          <a:xfrm>
            <a:off x="830580" y="582067"/>
            <a:ext cx="10530840" cy="5755422"/>
          </a:xfrm>
          <a:prstGeom prst="rect">
            <a:avLst/>
          </a:prstGeom>
        </p:spPr>
        <p:txBody>
          <a:bodyPr wrap="square">
            <a:spAutoFit/>
          </a:bodyPr>
          <a:lstStyle/>
          <a:p>
            <a:pPr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Die Lehrpersonen sind für die Kinder da, die ihnen in der Schulzeit anvertraut werden. So sollte ein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Stundenplan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einer guten Schule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kindgerecht</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(für die Schulkinder, nicht für die eigenen Kinder) erstellt werden. Ein Stundenplan sollte nicht jahrelang nach den persönlichen privaten Bedürfnissen der Lehrpersonen gebastelt werden. Es gibt gerechte Regeln bei der Stundenplanerstellung, Vollzeitlehrpersonen füllen nicht nur Lückenstunden aus. Musische Fächer sind ausgleichend in den Stundenplan integriert. In einer guten Schule sollen sich alle Beteiligten wohlfühlen (zufriedene Lehrpersonen - zufriedene Kinder - zufriedene Eltern - zufriedene Schulführungskraft...). </a:t>
            </a:r>
            <a:endParaRPr lang="de-DE"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80452370"/>
      </p:ext>
    </p:extLst>
  </p:cSld>
  <p:clrMapOvr>
    <a:masterClrMapping/>
  </p:clrMapOvr>
  <p:transition spd="slow">
    <p:push dir="u"/>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273076"/>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20</a:t>
            </a:r>
          </a:p>
        </p:txBody>
      </p:sp>
      <p:sp>
        <p:nvSpPr>
          <p:cNvPr id="2" name="Rechteck 1">
            <a:extLst>
              <a:ext uri="{FF2B5EF4-FFF2-40B4-BE49-F238E27FC236}">
                <a16:creationId xmlns:a16="http://schemas.microsoft.com/office/drawing/2014/main" id="{D959BF66-07A2-A34C-974E-427D7BCD8D1E}"/>
              </a:ext>
            </a:extLst>
          </p:cNvPr>
          <p:cNvSpPr/>
          <p:nvPr/>
        </p:nvSpPr>
        <p:spPr>
          <a:xfrm>
            <a:off x="1203960" y="2537936"/>
            <a:ext cx="9692640" cy="3046988"/>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Schule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am Puls der Zeit</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modern und nach vorne gerichtet - ein Unterricht, kompetenzorientiert, lebensnah und orientiert an gesellschaftlicher Verantwortung - hat Respekt vor Vielfalt, Eigenarten und den Bedürfnissen aller Beteiligten </a:t>
            </a:r>
          </a:p>
        </p:txBody>
      </p:sp>
    </p:spTree>
    <p:extLst>
      <p:ext uri="{BB962C8B-B14F-4D97-AF65-F5344CB8AC3E}">
        <p14:creationId xmlns:p14="http://schemas.microsoft.com/office/powerpoint/2010/main" val="2167043536"/>
      </p:ext>
    </p:extLst>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46116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21</a:t>
            </a:r>
          </a:p>
        </p:txBody>
      </p:sp>
      <p:sp>
        <p:nvSpPr>
          <p:cNvPr id="2" name="Rechteck 1">
            <a:extLst>
              <a:ext uri="{FF2B5EF4-FFF2-40B4-BE49-F238E27FC236}">
                <a16:creationId xmlns:a16="http://schemas.microsoft.com/office/drawing/2014/main" id="{D959BF66-07A2-A34C-974E-427D7BCD8D1E}"/>
              </a:ext>
            </a:extLst>
          </p:cNvPr>
          <p:cNvSpPr/>
          <p:nvPr/>
        </p:nvSpPr>
        <p:spPr>
          <a:xfrm>
            <a:off x="1524000" y="2537936"/>
            <a:ext cx="9174480" cy="3046988"/>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Positives, motivierendes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Arbeitsklima</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Gute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Zusammenarbeit mit Eltern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Gute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Beziehung zu Schülern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Freude und Neugierde am Lernen Projekte, Lehrausgänge, Experten.....,die den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Unterricht abwechslungsreich </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machen </a:t>
            </a:r>
          </a:p>
        </p:txBody>
      </p:sp>
    </p:spTree>
    <p:extLst>
      <p:ext uri="{BB962C8B-B14F-4D97-AF65-F5344CB8AC3E}">
        <p14:creationId xmlns:p14="http://schemas.microsoft.com/office/powerpoint/2010/main" val="27316358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1862781"/>
            <a:ext cx="6573795" cy="2514600"/>
            <a:chOff x="9253" y="2253317"/>
            <a:chExt cx="2765644" cy="1659386"/>
          </a:xfrm>
          <a:solidFill>
            <a:schemeClr val="accent4">
              <a:lumMod val="40000"/>
              <a:lumOff val="60000"/>
            </a:schemeClr>
          </a:solidFill>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Folgendes macht für die </a:t>
              </a: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Grundschüler*innen </a:t>
              </a: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 gute Schule aus</a:t>
              </a:r>
              <a:endPar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2" name="Textfeld 1">
            <a:extLst>
              <a:ext uri="{FF2B5EF4-FFF2-40B4-BE49-F238E27FC236}">
                <a16:creationId xmlns:a16="http://schemas.microsoft.com/office/drawing/2014/main" id="{78C91A0E-33F9-1C46-B895-C22679A07391}"/>
              </a:ext>
            </a:extLst>
          </p:cNvPr>
          <p:cNvSpPr txBox="1"/>
          <p:nvPr/>
        </p:nvSpPr>
        <p:spPr>
          <a:xfrm>
            <a:off x="1087395" y="5671752"/>
            <a:ext cx="10194325" cy="461665"/>
          </a:xfrm>
          <a:prstGeom prst="rect">
            <a:avLst/>
          </a:prstGeom>
          <a:noFill/>
        </p:spPr>
        <p:txBody>
          <a:bodyPr wrap="square" rtlCol="0">
            <a:spAutoFit/>
          </a:bodyPr>
          <a:lstStyle/>
          <a:p>
            <a:r>
              <a:rPr lang="de-DE" sz="2400" b="1" dirty="0">
                <a:solidFill>
                  <a:schemeClr val="bg1"/>
                </a:solidFill>
                <a:latin typeface="Verdana" panose="020B0604030504040204" pitchFamily="34" charset="0"/>
                <a:ea typeface="Verdana" panose="020B0604030504040204" pitchFamily="34" charset="0"/>
                <a:cs typeface="Verdana" panose="020B0604030504040204" pitchFamily="34" charset="0"/>
              </a:rPr>
              <a:t>Achtung</a:t>
            </a:r>
            <a:r>
              <a:rPr lang="de-DE" sz="2400" dirty="0">
                <a:solidFill>
                  <a:schemeClr val="bg1"/>
                </a:solidFill>
                <a:latin typeface="Verdana" panose="020B0604030504040204" pitchFamily="34" charset="0"/>
                <a:ea typeface="Verdana" panose="020B0604030504040204" pitchFamily="34" charset="0"/>
                <a:cs typeface="Verdana" panose="020B0604030504040204" pitchFamily="34" charset="0"/>
              </a:rPr>
              <a:t>: Oftmals ähneln sich Ergebnisse in einer Klasse sehr!</a:t>
            </a:r>
          </a:p>
        </p:txBody>
      </p:sp>
      <p:grpSp>
        <p:nvGrpSpPr>
          <p:cNvPr id="6" name="Gruppieren 5">
            <a:extLst>
              <a:ext uri="{FF2B5EF4-FFF2-40B4-BE49-F238E27FC236}">
                <a16:creationId xmlns:a16="http://schemas.microsoft.com/office/drawing/2014/main" id="{CC90A1AD-38A1-9449-8478-D74C3E81E5C6}"/>
              </a:ext>
            </a:extLst>
          </p:cNvPr>
          <p:cNvGrpSpPr/>
          <p:nvPr/>
        </p:nvGrpSpPr>
        <p:grpSpPr>
          <a:xfrm>
            <a:off x="2809101" y="1862781"/>
            <a:ext cx="6573795" cy="2514600"/>
            <a:chOff x="9253" y="2253317"/>
            <a:chExt cx="2765644" cy="1659386"/>
          </a:xfrm>
          <a:solidFill>
            <a:schemeClr val="accent4">
              <a:lumMod val="40000"/>
              <a:lumOff val="60000"/>
            </a:schemeClr>
          </a:solidFill>
        </p:grpSpPr>
        <p:sp>
          <p:nvSpPr>
            <p:cNvPr id="7" name="Abgerundetes Rechteck 6">
              <a:extLst>
                <a:ext uri="{FF2B5EF4-FFF2-40B4-BE49-F238E27FC236}">
                  <a16:creationId xmlns:a16="http://schemas.microsoft.com/office/drawing/2014/main" id="{38E7A69E-92FF-844A-B506-BA96FC50066C}"/>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Abgerundetes Rechteck 4">
              <a:extLst>
                <a:ext uri="{FF2B5EF4-FFF2-40B4-BE49-F238E27FC236}">
                  <a16:creationId xmlns:a16="http://schemas.microsoft.com/office/drawing/2014/main" id="{1ACFA132-D6AE-A34D-9B84-320922AD6B8F}"/>
                </a:ext>
              </a:extLst>
            </p:cNvPr>
            <p:cNvSpPr txBox="1"/>
            <p:nvPr/>
          </p:nvSpPr>
          <p:spPr>
            <a:xfrm>
              <a:off x="57855" y="2301919"/>
              <a:ext cx="2668440" cy="15621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Nach </a:t>
              </a:r>
            </a:p>
            <a:p>
              <a:pPr marL="0" lvl="0" indent="0" algn="ctr" defTabSz="1200150">
                <a:lnSpc>
                  <a:spcPct val="90000"/>
                </a:lnSpc>
                <a:spcBef>
                  <a:spcPts val="300"/>
                </a:spcBef>
                <a:buNone/>
              </a:pP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Häufigkeit der Nennung </a:t>
              </a:r>
            </a:p>
            <a:p>
              <a:pPr marL="0" lvl="0" indent="0" algn="ctr" defTabSz="1200150">
                <a:lnSpc>
                  <a:spcPct val="90000"/>
                </a:lnSpc>
                <a:spcBef>
                  <a:spcPts val="30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(siehe Klammer)</a:t>
              </a:r>
              <a:endPar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4408718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42484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22</a:t>
            </a:r>
          </a:p>
        </p:txBody>
      </p:sp>
      <p:sp>
        <p:nvSpPr>
          <p:cNvPr id="2" name="Rechteck 1">
            <a:extLst>
              <a:ext uri="{FF2B5EF4-FFF2-40B4-BE49-F238E27FC236}">
                <a16:creationId xmlns:a16="http://schemas.microsoft.com/office/drawing/2014/main" id="{D959BF66-07A2-A34C-974E-427D7BCD8D1E}"/>
              </a:ext>
            </a:extLst>
          </p:cNvPr>
          <p:cNvSpPr/>
          <p:nvPr/>
        </p:nvSpPr>
        <p:spPr>
          <a:xfrm>
            <a:off x="548640" y="1326743"/>
            <a:ext cx="11094720" cy="5139869"/>
          </a:xfrm>
          <a:prstGeom prst="rect">
            <a:avLst/>
          </a:prstGeom>
        </p:spPr>
        <p:txBody>
          <a:bodyPr wrap="square">
            <a:spAutoFit/>
          </a:bodyPr>
          <a:lstStyle/>
          <a:p>
            <a:pPr lvl="0" algn="ct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Ort für Kinder, an dem sie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Gemeinschaft</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erfahren Erlernen sozialer Fähigkeiten und achtungsvoller Umgang miteinander positives, lernförderliches Schulklima abwechslungsreiches Schulleben, wo sich Lehrpersonen, Schüler, Schülerinnen und Eltern wohlfühlen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Vermittlung von grundlegenden Kompetenzen </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wechselnde Unterrichtsmethoden Vermittlung von vielfältigen Lernformen Unterricht wird auf Schüler und Schülerinnen abgestimmt Schwächen und Stärken und Freude an der eigenen Leistung werden gefördert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Motivation</a:t>
            </a:r>
            <a:r>
              <a:rPr lang="de-AT" sz="28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zum Lernen und zur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Selbstständigkeit</a:t>
            </a:r>
          </a:p>
        </p:txBody>
      </p:sp>
    </p:spTree>
    <p:extLst>
      <p:ext uri="{BB962C8B-B14F-4D97-AF65-F5344CB8AC3E}">
        <p14:creationId xmlns:p14="http://schemas.microsoft.com/office/powerpoint/2010/main" val="375165132"/>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741968"/>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23</a:t>
            </a:r>
          </a:p>
        </p:txBody>
      </p:sp>
      <p:sp>
        <p:nvSpPr>
          <p:cNvPr id="2" name="Rechteck 1">
            <a:extLst>
              <a:ext uri="{FF2B5EF4-FFF2-40B4-BE49-F238E27FC236}">
                <a16:creationId xmlns:a16="http://schemas.microsoft.com/office/drawing/2014/main" id="{D959BF66-07A2-A34C-974E-427D7BCD8D1E}"/>
              </a:ext>
            </a:extLst>
          </p:cNvPr>
          <p:cNvSpPr/>
          <p:nvPr/>
        </p:nvSpPr>
        <p:spPr>
          <a:xfrm>
            <a:off x="800100" y="1730216"/>
            <a:ext cx="10591800" cy="4431983"/>
          </a:xfrm>
          <a:prstGeom prst="rect">
            <a:avLst/>
          </a:prstGeom>
        </p:spPr>
        <p:txBody>
          <a:bodyPr wrap="square">
            <a:spAutoFit/>
          </a:bodyPr>
          <a:lstStyle/>
          <a:p>
            <a:pPr lvl="0" algn="ct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Schule ist dann gut, wenn die Lehrpersonen den größten Teil ihrer Zeit für die direkte Arbeit mit den Schülerinnen und Schülern verwenden können. Sie ist dann gut, wenn die einzelnen Kinder gut unterstützt werden können, d. h. es braucht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mehr Teamunterricht</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Auch das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Auslagern von Aufsichten an externe Personen </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(z. B. Mensaaufsicht) würde eine Menge Stunden bringen, die direkt den Kindern zugute kommen würden.</a:t>
            </a:r>
          </a:p>
        </p:txBody>
      </p:sp>
    </p:spTree>
    <p:extLst>
      <p:ext uri="{BB962C8B-B14F-4D97-AF65-F5344CB8AC3E}">
        <p14:creationId xmlns:p14="http://schemas.microsoft.com/office/powerpoint/2010/main" val="312984928"/>
      </p:ext>
    </p:extLst>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56200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24</a:t>
            </a:r>
          </a:p>
        </p:txBody>
      </p:sp>
      <p:sp>
        <p:nvSpPr>
          <p:cNvPr id="2" name="Rechteck 1">
            <a:extLst>
              <a:ext uri="{FF2B5EF4-FFF2-40B4-BE49-F238E27FC236}">
                <a16:creationId xmlns:a16="http://schemas.microsoft.com/office/drawing/2014/main" id="{D959BF66-07A2-A34C-974E-427D7BCD8D1E}"/>
              </a:ext>
            </a:extLst>
          </p:cNvPr>
          <p:cNvSpPr/>
          <p:nvPr/>
        </p:nvSpPr>
        <p:spPr>
          <a:xfrm>
            <a:off x="624840" y="1433125"/>
            <a:ext cx="10911840" cy="4862870"/>
          </a:xfrm>
          <a:prstGeom prst="rect">
            <a:avLst/>
          </a:prstGeom>
        </p:spPr>
        <p:txBody>
          <a:bodyPr wrap="square">
            <a:spAutoFit/>
          </a:bodyPr>
          <a:lstStyle/>
          <a:p>
            <a:pPr algn="ct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„Mit nur einer Hand lässt sich kein Knoten knüpfen!" Damit möchte ich zum Ausdruck bringen, dass eine gute Schulgemeinschaft nur dann funktioniert, wenn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Schüler, Lehrer und Eltern gemeinsam an einen Strang</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ziehen. Wir wünschen uns engagierte Lehrpersonen, die den Kindern Freude, Freunde, Geduld, Konzentration, Erfolgserlebnisse und Selbstständigkeit vermitteln können. Kinder machen unser Leben zu etwas Besonderem, zu etwas Einzigartigem, zu etwas Wertvollem. </a:t>
            </a:r>
          </a:p>
        </p:txBody>
      </p:sp>
    </p:spTree>
    <p:extLst>
      <p:ext uri="{BB962C8B-B14F-4D97-AF65-F5344CB8AC3E}">
        <p14:creationId xmlns:p14="http://schemas.microsoft.com/office/powerpoint/2010/main" val="2053818727"/>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F6D7A172-C1B4-864E-95EF-60D3C4C4541D}"/>
              </a:ext>
            </a:extLst>
          </p:cNvPr>
          <p:cNvSpPr/>
          <p:nvPr/>
        </p:nvSpPr>
        <p:spPr>
          <a:xfrm>
            <a:off x="1089660" y="759038"/>
            <a:ext cx="10012680" cy="5339923"/>
          </a:xfrm>
          <a:prstGeom prst="rect">
            <a:avLst/>
          </a:prstGeom>
        </p:spPr>
        <p:txBody>
          <a:bodyPr wrap="square">
            <a:spAutoFit/>
          </a:bodyPr>
          <a:lstStyle/>
          <a:p>
            <a:pPr lvl="0" algn="ctr">
              <a:spcBef>
                <a:spcPts val="600"/>
              </a:spcBef>
              <a:spcAft>
                <a:spcPts val="600"/>
              </a:spcAft>
            </a:pP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Die Aufgabe der Lehrpersonen besteht darin, den Kindern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altersgerechte Aufgaben </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zu geben und auf ihre Fähigkeiten und Talente zu achten. Sie sollen ihnen Halt und Mut geben, sie unterstützen, klare Grenzen setzen, Fehler machen lassen, sie begleiten, Geduld aufbringen, das Selbstbewusstsein stärken, sie Freude und Begeisterung leben lassen.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Kinder wollen angenommen sein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und in ihren Bedürfnissen anerkannt und beachtet werden. Das macht für mich gute Schule aus.</a:t>
            </a:r>
          </a:p>
        </p:txBody>
      </p:sp>
    </p:spTree>
    <p:extLst>
      <p:ext uri="{BB962C8B-B14F-4D97-AF65-F5344CB8AC3E}">
        <p14:creationId xmlns:p14="http://schemas.microsoft.com/office/powerpoint/2010/main" val="4187440591"/>
      </p:ext>
    </p:extLst>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46116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25</a:t>
            </a:r>
          </a:p>
        </p:txBody>
      </p:sp>
      <p:sp>
        <p:nvSpPr>
          <p:cNvPr id="2" name="Rechteck 1">
            <a:extLst>
              <a:ext uri="{FF2B5EF4-FFF2-40B4-BE49-F238E27FC236}">
                <a16:creationId xmlns:a16="http://schemas.microsoft.com/office/drawing/2014/main" id="{D959BF66-07A2-A34C-974E-427D7BCD8D1E}"/>
              </a:ext>
            </a:extLst>
          </p:cNvPr>
          <p:cNvSpPr/>
          <p:nvPr/>
        </p:nvSpPr>
        <p:spPr>
          <a:xfrm>
            <a:off x="1554480" y="2396014"/>
            <a:ext cx="9083040" cy="3000821"/>
          </a:xfrm>
          <a:prstGeom prst="rect">
            <a:avLst/>
          </a:prstGeom>
        </p:spPr>
        <p:txBody>
          <a:bodyPr wrap="square">
            <a:spAutoFit/>
          </a:bodyPr>
          <a:lstStyle/>
          <a:p>
            <a:pPr algn="ct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Gutes Arbeitsklima - Vorhandensein notwendiger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Ressourcen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(Unterrichtsmaterialien, Bücher, elektronische Endgeräte, etc.)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Transparenz zwischen Schule &amp; Elternhaus </a:t>
            </a:r>
          </a:p>
        </p:txBody>
      </p:sp>
    </p:spTree>
    <p:extLst>
      <p:ext uri="{BB962C8B-B14F-4D97-AF65-F5344CB8AC3E}">
        <p14:creationId xmlns:p14="http://schemas.microsoft.com/office/powerpoint/2010/main" val="1076155965"/>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690063"/>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26</a:t>
            </a:r>
          </a:p>
        </p:txBody>
      </p:sp>
      <p:sp>
        <p:nvSpPr>
          <p:cNvPr id="2" name="Rechteck 1">
            <a:extLst>
              <a:ext uri="{FF2B5EF4-FFF2-40B4-BE49-F238E27FC236}">
                <a16:creationId xmlns:a16="http://schemas.microsoft.com/office/drawing/2014/main" id="{D959BF66-07A2-A34C-974E-427D7BCD8D1E}"/>
              </a:ext>
            </a:extLst>
          </p:cNvPr>
          <p:cNvSpPr/>
          <p:nvPr/>
        </p:nvSpPr>
        <p:spPr>
          <a:xfrm>
            <a:off x="1524000" y="2690336"/>
            <a:ext cx="9144000" cy="2508379"/>
          </a:xfrm>
          <a:prstGeom prst="rect">
            <a:avLst/>
          </a:prstGeom>
        </p:spPr>
        <p:txBody>
          <a:bodyPr wrap="square">
            <a:spAutoFit/>
          </a:bodyPr>
          <a:lstStyle/>
          <a:p>
            <a:pPr lvl="0" algn="ct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Das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Kind</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und sein Lernen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im Mittelpunkt des Unterrichts</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 fördernde und fordernde Lernumgebung - Teamunterricht - respektvolles Miteinander zwischen Schüler, Lehrern und Eltern </a:t>
            </a:r>
          </a:p>
        </p:txBody>
      </p:sp>
    </p:spTree>
    <p:extLst>
      <p:ext uri="{BB962C8B-B14F-4D97-AF65-F5344CB8AC3E}">
        <p14:creationId xmlns:p14="http://schemas.microsoft.com/office/powerpoint/2010/main" val="2044898715"/>
      </p:ext>
    </p:extLst>
  </p:cSld>
  <p:clrMapOvr>
    <a:masterClrMapping/>
  </p:clrMapOvr>
  <p:transition spd="slow">
    <p:push dir="u"/>
  </p:transition>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72964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27</a:t>
            </a:r>
          </a:p>
        </p:txBody>
      </p:sp>
      <p:sp>
        <p:nvSpPr>
          <p:cNvPr id="2" name="Rechteck 1">
            <a:extLst>
              <a:ext uri="{FF2B5EF4-FFF2-40B4-BE49-F238E27FC236}">
                <a16:creationId xmlns:a16="http://schemas.microsoft.com/office/drawing/2014/main" id="{D959BF66-07A2-A34C-974E-427D7BCD8D1E}"/>
              </a:ext>
            </a:extLst>
          </p:cNvPr>
          <p:cNvSpPr/>
          <p:nvPr/>
        </p:nvSpPr>
        <p:spPr>
          <a:xfrm>
            <a:off x="1074420" y="1742539"/>
            <a:ext cx="10043160" cy="4447371"/>
          </a:xfrm>
          <a:prstGeom prst="rect">
            <a:avLst/>
          </a:prstGeom>
        </p:spPr>
        <p:txBody>
          <a:bodyPr wrap="square">
            <a:spAutoFit/>
          </a:bodyPr>
          <a:lstStyle/>
          <a:p>
            <a:pPr lvl="0" algn="ct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Lernen durch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vielfältige Methoden </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 Lernangebote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Werte-Erziehung</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und Werte-Gemeinschaft: Haltungen lernen und einüben, voneinander und miteinander lernen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 ausgebildete Lehrpersonen </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Gemeinschaft pflegen und feiern # Förderliche Rahmenbedingungen: ausreichend personelle und finanzielle Ressourcen, ohne jährliche Kürzungen in allen Bereichen</a:t>
            </a:r>
          </a:p>
        </p:txBody>
      </p:sp>
    </p:spTree>
    <p:extLst>
      <p:ext uri="{BB962C8B-B14F-4D97-AF65-F5344CB8AC3E}">
        <p14:creationId xmlns:p14="http://schemas.microsoft.com/office/powerpoint/2010/main" val="3942616198"/>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767840" y="865436"/>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28</a:t>
            </a:r>
          </a:p>
        </p:txBody>
      </p:sp>
      <p:sp>
        <p:nvSpPr>
          <p:cNvPr id="2" name="Rechteck 1">
            <a:extLst>
              <a:ext uri="{FF2B5EF4-FFF2-40B4-BE49-F238E27FC236}">
                <a16:creationId xmlns:a16="http://schemas.microsoft.com/office/drawing/2014/main" id="{D959BF66-07A2-A34C-974E-427D7BCD8D1E}"/>
              </a:ext>
            </a:extLst>
          </p:cNvPr>
          <p:cNvSpPr/>
          <p:nvPr/>
        </p:nvSpPr>
        <p:spPr>
          <a:xfrm>
            <a:off x="845820" y="1943576"/>
            <a:ext cx="10500360" cy="4031873"/>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In einer guten Schule erfahren Schüler*innen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Gemeinschaft</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und erlernen soziale Fähigkeiten (Hilfsbereitschaft, Teamfähigkeit). Sie unterstützt die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Individualität der Schüler*innen</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bringt den Schüler*innen die notwendigen Fähigkeiten/Basiskompetenzen bei, motiviert sie die eigenen Leistungen zu verbessern, bezieht sie in Lernprozesse ein, … </a:t>
            </a:r>
          </a:p>
        </p:txBody>
      </p:sp>
    </p:spTree>
    <p:extLst>
      <p:ext uri="{BB962C8B-B14F-4D97-AF65-F5344CB8AC3E}">
        <p14:creationId xmlns:p14="http://schemas.microsoft.com/office/powerpoint/2010/main" val="3058593631"/>
      </p:ext>
    </p:extLst>
  </p:cSld>
  <p:clrMapOvr>
    <a:masterClrMapping/>
  </p:clrMapOvr>
  <p:transition spd="slow">
    <p:push dir="u"/>
  </p:transition>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959BF66-07A2-A34C-974E-427D7BCD8D1E}"/>
              </a:ext>
            </a:extLst>
          </p:cNvPr>
          <p:cNvSpPr/>
          <p:nvPr/>
        </p:nvSpPr>
        <p:spPr>
          <a:xfrm>
            <a:off x="1402080" y="1166842"/>
            <a:ext cx="9387840" cy="4524315"/>
          </a:xfrm>
          <a:prstGeom prst="rect">
            <a:avLst/>
          </a:prstGeom>
        </p:spPr>
        <p:txBody>
          <a:bodyPr wrap="square">
            <a:spAutoFit/>
          </a:bodyPr>
          <a:lstStyle/>
          <a:p>
            <a:pPr lvl="0" algn="ct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pflegt einen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achtsamen Umgang</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schafft ein wertschätzendes positives Arbeitsklima, strebt eine gute Zusammenarbeit zwischen Schule und Elternhaus an (wertschätzende Gesprächskultur), nützt die Zusammenarbeit mit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außerschulischen Partnern</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nützt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Digitalisierung</a:t>
            </a:r>
            <a:r>
              <a:rPr lang="de-AT" sz="32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soweit möglich.</a:t>
            </a:r>
          </a:p>
        </p:txBody>
      </p:sp>
    </p:spTree>
    <p:extLst>
      <p:ext uri="{BB962C8B-B14F-4D97-AF65-F5344CB8AC3E}">
        <p14:creationId xmlns:p14="http://schemas.microsoft.com/office/powerpoint/2010/main" val="3304871635"/>
      </p:ext>
    </p:extLst>
  </p:cSld>
  <p:clrMapOvr>
    <a:masterClrMapping/>
  </p:clrMapOvr>
  <p:transition spd="slow">
    <p:push dir="u"/>
  </p:transition>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084600"/>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29</a:t>
            </a:r>
          </a:p>
        </p:txBody>
      </p:sp>
      <p:sp>
        <p:nvSpPr>
          <p:cNvPr id="2" name="Rechteck 1">
            <a:extLst>
              <a:ext uri="{FF2B5EF4-FFF2-40B4-BE49-F238E27FC236}">
                <a16:creationId xmlns:a16="http://schemas.microsoft.com/office/drawing/2014/main" id="{D959BF66-07A2-A34C-974E-427D7BCD8D1E}"/>
              </a:ext>
            </a:extLst>
          </p:cNvPr>
          <p:cNvSpPr/>
          <p:nvPr/>
        </p:nvSpPr>
        <p:spPr>
          <a:xfrm>
            <a:off x="1371600" y="2050256"/>
            <a:ext cx="9448800" cy="3939540"/>
          </a:xfrm>
          <a:prstGeom prst="rect">
            <a:avLst/>
          </a:prstGeom>
        </p:spPr>
        <p:txBody>
          <a:bodyPr wrap="square">
            <a:spAutoFit/>
          </a:bodyPr>
          <a:lstStyle/>
          <a:p>
            <a:pPr algn="ct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Eine gute Schule ist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offen für Veränderungen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probiert Neues aus und reflektiert darüber. Sie nimmt Entwicklungschancen wahr und ist ständig in einem Entwicklungsprozess.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Inklusion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sollte ein wichtiger Grundsatz der Schule sein. Das Kind steht im Mittelpunkt. Sein Wohl und Lernen steht an erster Stelle. </a:t>
            </a:r>
          </a:p>
        </p:txBody>
      </p:sp>
    </p:spTree>
    <p:extLst>
      <p:ext uri="{BB962C8B-B14F-4D97-AF65-F5344CB8AC3E}">
        <p14:creationId xmlns:p14="http://schemas.microsoft.com/office/powerpoint/2010/main" val="310063925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393512"/>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Dass man etwas lernt, gute Bildung (71)</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2446828"/>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Spaß (48)</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3518910"/>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Freunde finden, treffen (33)</a:t>
            </a:r>
          </a:p>
        </p:txBody>
      </p:sp>
      <p:sp>
        <p:nvSpPr>
          <p:cNvPr id="9" name="Abgerundetes Rechteck 8">
            <a:extLst>
              <a:ext uri="{FF2B5EF4-FFF2-40B4-BE49-F238E27FC236}">
                <a16:creationId xmlns:a16="http://schemas.microsoft.com/office/drawing/2014/main" id="{111722DA-40F2-914C-872C-27AFAF098CC6}"/>
              </a:ext>
            </a:extLst>
          </p:cNvPr>
          <p:cNvSpPr/>
          <p:nvPr/>
        </p:nvSpPr>
        <p:spPr>
          <a:xfrm>
            <a:off x="1346887" y="4590992"/>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Nette Lehrer*innen (32)</a:t>
            </a:r>
          </a:p>
        </p:txBody>
      </p:sp>
    </p:spTree>
    <p:extLst>
      <p:ext uri="{BB962C8B-B14F-4D97-AF65-F5344CB8AC3E}">
        <p14:creationId xmlns:p14="http://schemas.microsoft.com/office/powerpoint/2010/main" val="5162216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59280" y="210124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30</a:t>
            </a:r>
          </a:p>
        </p:txBody>
      </p:sp>
      <p:sp>
        <p:nvSpPr>
          <p:cNvPr id="2" name="Rechteck 1">
            <a:extLst>
              <a:ext uri="{FF2B5EF4-FFF2-40B4-BE49-F238E27FC236}">
                <a16:creationId xmlns:a16="http://schemas.microsoft.com/office/drawing/2014/main" id="{D959BF66-07A2-A34C-974E-427D7BCD8D1E}"/>
              </a:ext>
            </a:extLst>
          </p:cNvPr>
          <p:cNvSpPr/>
          <p:nvPr/>
        </p:nvSpPr>
        <p:spPr>
          <a:xfrm>
            <a:off x="1539240" y="3178016"/>
            <a:ext cx="9052560" cy="1077218"/>
          </a:xfrm>
          <a:prstGeom prst="rect">
            <a:avLst/>
          </a:prstGeom>
        </p:spPr>
        <p:txBody>
          <a:bodyPr wrap="square">
            <a:spAutoFit/>
          </a:bodyPr>
          <a:lstStyle/>
          <a:p>
            <a:pPr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Bedürfnisse und Fähigkeiten der Kinder berücksichtigen </a:t>
            </a:r>
          </a:p>
        </p:txBody>
      </p:sp>
    </p:spTree>
    <p:extLst>
      <p:ext uri="{BB962C8B-B14F-4D97-AF65-F5344CB8AC3E}">
        <p14:creationId xmlns:p14="http://schemas.microsoft.com/office/powerpoint/2010/main" val="672820201"/>
      </p:ext>
    </p:extLst>
  </p:cSld>
  <p:clrMapOvr>
    <a:masterClrMapping/>
  </p:clrMapOvr>
  <p:transition spd="slow">
    <p:push dir="u"/>
  </p:transition>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CCF01F39-78D5-5F4C-B455-B9A471DA56C3}"/>
              </a:ext>
            </a:extLst>
          </p:cNvPr>
          <p:cNvSpPr/>
          <p:nvPr/>
        </p:nvSpPr>
        <p:spPr>
          <a:xfrm>
            <a:off x="1889760" y="1223635"/>
            <a:ext cx="8412480" cy="7315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31</a:t>
            </a:r>
          </a:p>
        </p:txBody>
      </p:sp>
      <p:sp>
        <p:nvSpPr>
          <p:cNvPr id="2" name="Rechteck 1">
            <a:extLst>
              <a:ext uri="{FF2B5EF4-FFF2-40B4-BE49-F238E27FC236}">
                <a16:creationId xmlns:a16="http://schemas.microsoft.com/office/drawing/2014/main" id="{D959BF66-07A2-A34C-974E-427D7BCD8D1E}"/>
              </a:ext>
            </a:extLst>
          </p:cNvPr>
          <p:cNvSpPr/>
          <p:nvPr/>
        </p:nvSpPr>
        <p:spPr>
          <a:xfrm>
            <a:off x="1516380" y="2202656"/>
            <a:ext cx="9159240" cy="3477875"/>
          </a:xfrm>
          <a:prstGeom prst="rect">
            <a:avLst/>
          </a:prstGeom>
        </p:spPr>
        <p:txBody>
          <a:bodyPr wrap="square">
            <a:spAutoFit/>
          </a:bodyPr>
          <a:lstStyle/>
          <a:p>
            <a:pPr lvl="0" algn="ct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buona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scuola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è</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quella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in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cui</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i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bambini</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vanno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volentieri</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perché</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i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maestri</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non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vogliono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solo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insegnare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cose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teoriche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ma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costruiscono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con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loro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anche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rapporto</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umano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li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aiutano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scoprire</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il</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loro</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de-AT" sz="3200" b="1" dirty="0" err="1">
                <a:solidFill>
                  <a:srgbClr val="FFFF00"/>
                </a:solidFill>
                <a:latin typeface="Verdana" panose="020B0604030504040204" pitchFamily="34" charset="0"/>
                <a:ea typeface="Verdana" panose="020B0604030504040204" pitchFamily="34" charset="0"/>
                <a:cs typeface="Verdana" panose="020B0604030504040204" pitchFamily="34" charset="0"/>
              </a:rPr>
              <a:t>talento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che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servirà</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per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capire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cosa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fare</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un</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giorno</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nella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r>
              <a:rPr lang="de-AT" sz="3100" dirty="0" err="1">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vita</a:t>
            </a:r>
            <a:r>
              <a:rPr lang="de-AT" sz="3100" dirty="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855257647"/>
      </p:ext>
    </p:extLst>
  </p:cSld>
  <p:clrMapOvr>
    <a:masterClrMapping/>
  </p:clrMapOvr>
  <p:transition spd="slow">
    <p:push dir="u"/>
  </p:transition>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1797626"/>
            <a:ext cx="6573795" cy="3342409"/>
            <a:chOff x="9253" y="2253317"/>
            <a:chExt cx="2765644" cy="1659386"/>
          </a:xfrm>
          <a:solidFill>
            <a:schemeClr val="accent5">
              <a:lumMod val="40000"/>
              <a:lumOff val="60000"/>
            </a:schemeClr>
          </a:solidFill>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a:solidFill>
              <a:schemeClr val="accent4">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Folgendes macht </a:t>
              </a:r>
            </a:p>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für die </a:t>
              </a:r>
              <a:r>
                <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Lehrpersonen </a:t>
              </a: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der </a:t>
              </a: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Mittelschule </a:t>
              </a:r>
            </a:p>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 gute Schule aus</a:t>
              </a:r>
              <a:endPar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2720746214"/>
      </p:ext>
    </p:extLst>
  </p:cSld>
  <p:clrMapOvr>
    <a:masterClrMapping/>
  </p:clrMapOvr>
  <p:transition spd="slow">
    <p:push dir="u"/>
  </p:transition>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BE7FD33-2AB6-2141-A183-2E90F563856E}"/>
              </a:ext>
            </a:extLst>
          </p:cNvPr>
          <p:cNvSpPr/>
          <p:nvPr/>
        </p:nvSpPr>
        <p:spPr>
          <a:xfrm>
            <a:off x="1834896" y="2207925"/>
            <a:ext cx="8522208" cy="3539430"/>
          </a:xfrm>
          <a:prstGeom prst="rect">
            <a:avLst/>
          </a:prstGeom>
        </p:spPr>
        <p:txBody>
          <a:bodyPr wrap="square">
            <a:spAutoFit/>
          </a:bodyPr>
          <a:lstStyle/>
          <a:p>
            <a:pPr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Disziplin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respekt</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voller Umgang miteinander Schüler zu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kritisch denkenden Menschen erziehen </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(Toleranz, ...) Bildung als grundlegenden Wert vermitteln mit Schülern individuelle Lernwege gehen -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Inklusion</a:t>
            </a:r>
          </a:p>
        </p:txBody>
      </p:sp>
      <p:sp>
        <p:nvSpPr>
          <p:cNvPr id="3" name="Abgerundetes Rechteck 2">
            <a:extLst>
              <a:ext uri="{FF2B5EF4-FFF2-40B4-BE49-F238E27FC236}">
                <a16:creationId xmlns:a16="http://schemas.microsoft.com/office/drawing/2014/main" id="{752EC09B-685D-4344-B8ED-2779BBCDCF0B}"/>
              </a:ext>
            </a:extLst>
          </p:cNvPr>
          <p:cNvSpPr/>
          <p:nvPr/>
        </p:nvSpPr>
        <p:spPr>
          <a:xfrm>
            <a:off x="1889760" y="927765"/>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1</a:t>
            </a:r>
          </a:p>
        </p:txBody>
      </p:sp>
    </p:spTree>
    <p:extLst>
      <p:ext uri="{BB962C8B-B14F-4D97-AF65-F5344CB8AC3E}">
        <p14:creationId xmlns:p14="http://schemas.microsoft.com/office/powerpoint/2010/main" val="289721011"/>
      </p:ext>
    </p:extLst>
  </p:cSld>
  <p:clrMapOvr>
    <a:masterClrMapping/>
  </p:clrMapOvr>
  <p:transition spd="slow">
    <p:push dir="u"/>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BE7FD33-2AB6-2141-A183-2E90F563856E}"/>
              </a:ext>
            </a:extLst>
          </p:cNvPr>
          <p:cNvSpPr/>
          <p:nvPr/>
        </p:nvSpPr>
        <p:spPr>
          <a:xfrm>
            <a:off x="1687068" y="3571304"/>
            <a:ext cx="8817864" cy="584775"/>
          </a:xfrm>
          <a:prstGeom prst="rect">
            <a:avLst/>
          </a:prstGeom>
        </p:spPr>
        <p:txBody>
          <a:bodyPr wrap="square">
            <a:spAutoFit/>
          </a:bodyPr>
          <a:lstStyle/>
          <a:p>
            <a:pPr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Vorbereitung auf das richtige Leben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
        <p:nvSpPr>
          <p:cNvPr id="3" name="Abgerundetes Rechteck 2">
            <a:extLst>
              <a:ext uri="{FF2B5EF4-FFF2-40B4-BE49-F238E27FC236}">
                <a16:creationId xmlns:a16="http://schemas.microsoft.com/office/drawing/2014/main" id="{BDD1D005-2B56-A742-9E44-38FF8468F472}"/>
              </a:ext>
            </a:extLst>
          </p:cNvPr>
          <p:cNvSpPr/>
          <p:nvPr/>
        </p:nvSpPr>
        <p:spPr>
          <a:xfrm>
            <a:off x="1889760" y="2262789"/>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2</a:t>
            </a:r>
          </a:p>
        </p:txBody>
      </p:sp>
    </p:spTree>
    <p:extLst>
      <p:ext uri="{BB962C8B-B14F-4D97-AF65-F5344CB8AC3E}">
        <p14:creationId xmlns:p14="http://schemas.microsoft.com/office/powerpoint/2010/main" val="556553383"/>
      </p:ext>
    </p:extLst>
  </p:cSld>
  <p:clrMapOvr>
    <a:masterClrMapping/>
  </p:clrMapOvr>
  <p:transition spd="slow">
    <p:push dir="u"/>
  </p:transition>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3" name="Abgerundetes Rechteck 2">
            <a:extLst>
              <a:ext uri="{FF2B5EF4-FFF2-40B4-BE49-F238E27FC236}">
                <a16:creationId xmlns:a16="http://schemas.microsoft.com/office/drawing/2014/main" id="{BDD1D005-2B56-A742-9E44-38FF8468F472}"/>
              </a:ext>
            </a:extLst>
          </p:cNvPr>
          <p:cNvSpPr/>
          <p:nvPr/>
        </p:nvSpPr>
        <p:spPr>
          <a:xfrm>
            <a:off x="1834896" y="562005"/>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3</a:t>
            </a:r>
          </a:p>
        </p:txBody>
      </p:sp>
      <p:sp>
        <p:nvSpPr>
          <p:cNvPr id="4" name="Rechteck 3">
            <a:extLst>
              <a:ext uri="{FF2B5EF4-FFF2-40B4-BE49-F238E27FC236}">
                <a16:creationId xmlns:a16="http://schemas.microsoft.com/office/drawing/2014/main" id="{9A8EDE66-7950-334C-B056-10C5B56E26DB}"/>
              </a:ext>
            </a:extLst>
          </p:cNvPr>
          <p:cNvSpPr/>
          <p:nvPr/>
        </p:nvSpPr>
        <p:spPr>
          <a:xfrm>
            <a:off x="947928" y="1608433"/>
            <a:ext cx="10296144" cy="4524315"/>
          </a:xfrm>
          <a:prstGeom prst="rect">
            <a:avLst/>
          </a:prstGeom>
        </p:spPr>
        <p:txBody>
          <a:bodyPr wrap="square">
            <a:spAutoFit/>
          </a:bodyPr>
          <a:lstStyle/>
          <a:p>
            <a:pPr algn="ct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Eine gute Schule ist eine Schule, die sowohl auf die Bedürfnisse der </a:t>
            </a:r>
            <a:r>
              <a:rPr lang="de-AT"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SchülerInnen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als auch jene der Lehrpersonen eingeht. Sie sollte Freiräume und Rückzugsorte für </a:t>
            </a:r>
            <a:r>
              <a:rPr lang="de-AT" sz="3200" dirty="0" err="1">
                <a:solidFill>
                  <a:schemeClr val="bg1"/>
                </a:solidFill>
                <a:latin typeface="Verdana" panose="020B0604030504040204" pitchFamily="34" charset="0"/>
                <a:ea typeface="Verdana" panose="020B0604030504040204" pitchFamily="34" charset="0"/>
                <a:cs typeface="Verdana" panose="020B0604030504040204" pitchFamily="34" charset="0"/>
              </a:rPr>
              <a:t>SchülerInnen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und Lehrpersonen bieten. Das Lern- bzw. Arbeitsumfeld sollte ansprechend gestaltet werden. Gute Schule sollte neben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Fachwissen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HERZENSBILDUNG</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vermitteln und das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MITEINANDER</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auf allen Ebenen fördern.</a:t>
            </a:r>
            <a:endParaRPr lang="de-DE"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69847609"/>
      </p:ext>
    </p:extLst>
  </p:cSld>
  <p:clrMapOvr>
    <a:masterClrMapping/>
  </p:clrMapOvr>
  <p:transition spd="slow">
    <p:push dir="u"/>
  </p:transition>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081D6D5-9474-0D4C-B67A-E585AA9B28B1}"/>
              </a:ext>
            </a:extLst>
          </p:cNvPr>
          <p:cNvSpPr/>
          <p:nvPr/>
        </p:nvSpPr>
        <p:spPr>
          <a:xfrm>
            <a:off x="573024" y="705177"/>
            <a:ext cx="11045952" cy="5509200"/>
          </a:xfrm>
          <a:prstGeom prst="rect">
            <a:avLst/>
          </a:prstGeom>
        </p:spPr>
        <p:txBody>
          <a:bodyPr wrap="square">
            <a:spAutoFit/>
          </a:bodyPr>
          <a:lstStyle/>
          <a:p>
            <a:pPr algn="ct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Das gelingt natürlich nur, wenn ich als Lehrperson meinen </a:t>
            </a:r>
            <a:r>
              <a:rPr lang="de-AT" sz="2800" dirty="0" err="1">
                <a:solidFill>
                  <a:schemeClr val="bg1"/>
                </a:solidFill>
                <a:latin typeface="Verdana" panose="020B0604030504040204" pitchFamily="34" charset="0"/>
                <a:ea typeface="Verdana" panose="020B0604030504040204" pitchFamily="34" charset="0"/>
                <a:cs typeface="Verdana" panose="020B0604030504040204" pitchFamily="34" charset="0"/>
              </a:rPr>
              <a:t>SchülerInnen</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 auf Augenhöhe begegne und ihnen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Respekt</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 entgegen bringe, sie aber auch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Grenzen</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 und Konsequenzen spüren lasse, wenn sie ihrerseits die geltenden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Regeln</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Umgangsformen</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 missachten. Als wichtig erachte ich außerdem, dass jeder Schüler in seinen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STÄRKEN gefördert </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wird und Erfolgserlebnisse verbuchen kann. In diesem Zusammenhang möchte ich auch die ANERKENNUNG und das LOB der Schülerleistung als wesentlich herausstreichen. Auch uns Lehrpersonen täte so manches Schulterklopfen gut und würde sich äußerst motivierend auf unsere Arbeit auswirken.</a:t>
            </a:r>
          </a:p>
        </p:txBody>
      </p:sp>
    </p:spTree>
    <p:extLst>
      <p:ext uri="{BB962C8B-B14F-4D97-AF65-F5344CB8AC3E}">
        <p14:creationId xmlns:p14="http://schemas.microsoft.com/office/powerpoint/2010/main" val="1348399733"/>
      </p:ext>
    </p:extLst>
  </p:cSld>
  <p:clrMapOvr>
    <a:masterClrMapping/>
  </p:clrMapOvr>
  <p:transition spd="slow">
    <p:push dir="u"/>
  </p:transition>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Abgerundetes Rechteck 1">
            <a:extLst>
              <a:ext uri="{FF2B5EF4-FFF2-40B4-BE49-F238E27FC236}">
                <a16:creationId xmlns:a16="http://schemas.microsoft.com/office/drawing/2014/main" id="{E826E7E3-24AE-9D4A-B20B-9D6F8472D004}"/>
              </a:ext>
            </a:extLst>
          </p:cNvPr>
          <p:cNvSpPr/>
          <p:nvPr/>
        </p:nvSpPr>
        <p:spPr>
          <a:xfrm>
            <a:off x="1834896" y="562005"/>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4</a:t>
            </a:r>
          </a:p>
        </p:txBody>
      </p:sp>
      <p:sp>
        <p:nvSpPr>
          <p:cNvPr id="3" name="Rechteck 2">
            <a:extLst>
              <a:ext uri="{FF2B5EF4-FFF2-40B4-BE49-F238E27FC236}">
                <a16:creationId xmlns:a16="http://schemas.microsoft.com/office/drawing/2014/main" id="{C47EC5CD-7ED4-4B4D-9117-F506A2721255}"/>
              </a:ext>
            </a:extLst>
          </p:cNvPr>
          <p:cNvSpPr/>
          <p:nvPr/>
        </p:nvSpPr>
        <p:spPr>
          <a:xfrm>
            <a:off x="449580" y="1660851"/>
            <a:ext cx="11292840" cy="4785926"/>
          </a:xfrm>
          <a:prstGeom prst="rect">
            <a:avLst/>
          </a:prstGeom>
        </p:spPr>
        <p:txBody>
          <a:bodyPr wrap="square">
            <a:spAutoFit/>
          </a:bodyPr>
          <a:lstStyle/>
          <a:p>
            <a:pPr algn="ct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Für mich macht eine gute Schule in erster Linie aus,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respekt</a:t>
            </a: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voll miteinander umzugehen. Ich finde auch, dass dieser Respekt im täglichen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Mit- und Untereinander </a:t>
            </a: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zurzeit schon sehr oft an den Tag gelegt wird. Zudem schafft es eine gute Schule meiner Meinung nach die </a:t>
            </a:r>
            <a:r>
              <a:rPr lang="de-AT" sz="2900" dirty="0" err="1">
                <a:solidFill>
                  <a:schemeClr val="bg1"/>
                </a:solidFill>
                <a:latin typeface="Verdana" panose="020B0604030504040204" pitchFamily="34" charset="0"/>
                <a:ea typeface="Verdana" panose="020B0604030504040204" pitchFamily="34" charset="0"/>
                <a:cs typeface="Verdana" panose="020B0604030504040204" pitchFamily="34" charset="0"/>
              </a:rPr>
              <a:t>SchülerInnen</a:t>
            </a: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 vor allem in deren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Stärken</a:t>
            </a: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 zu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fördern</a:t>
            </a: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 und sie für Sachen, die ihnen grundsätzlich gefallen, zu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begeistern</a:t>
            </a: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 Die Identifikation mit </a:t>
            </a:r>
            <a:r>
              <a:rPr lang="de-AT" sz="2900" dirty="0" err="1">
                <a:solidFill>
                  <a:schemeClr val="bg1"/>
                </a:solidFill>
                <a:latin typeface="Verdana" panose="020B0604030504040204" pitchFamily="34" charset="0"/>
                <a:ea typeface="Verdana" panose="020B0604030504040204" pitchFamily="34" charset="0"/>
                <a:cs typeface="Verdana" panose="020B0604030504040204" pitchFamily="34" charset="0"/>
              </a:rPr>
              <a:t>SuS</a:t>
            </a:r>
            <a:r>
              <a:rPr lang="de-AT" sz="2900" dirty="0">
                <a:solidFill>
                  <a:schemeClr val="bg1"/>
                </a:solidFill>
                <a:latin typeface="Verdana" panose="020B0604030504040204" pitchFamily="34" charset="0"/>
                <a:ea typeface="Verdana" panose="020B0604030504040204" pitchFamily="34" charset="0"/>
                <a:cs typeface="Verdana" panose="020B0604030504040204" pitchFamily="34" charset="0"/>
              </a:rPr>
              <a:t> und das Denken aus deren Perspektive sind dabei für mich persönlich wichtige Eckpunkte.</a:t>
            </a:r>
          </a:p>
        </p:txBody>
      </p:sp>
    </p:spTree>
    <p:extLst>
      <p:ext uri="{BB962C8B-B14F-4D97-AF65-F5344CB8AC3E}">
        <p14:creationId xmlns:p14="http://schemas.microsoft.com/office/powerpoint/2010/main" val="2016388188"/>
      </p:ext>
    </p:extLst>
  </p:cSld>
  <p:clrMapOvr>
    <a:masterClrMapping/>
  </p:clrMapOvr>
  <p:transition spd="slow">
    <p:push dir="u"/>
  </p:transition>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BE7FD33-2AB6-2141-A183-2E90F563856E}"/>
              </a:ext>
            </a:extLst>
          </p:cNvPr>
          <p:cNvSpPr/>
          <p:nvPr/>
        </p:nvSpPr>
        <p:spPr>
          <a:xfrm>
            <a:off x="1834896" y="3717608"/>
            <a:ext cx="8522208" cy="584775"/>
          </a:xfrm>
          <a:prstGeom prst="rect">
            <a:avLst/>
          </a:prstGeom>
        </p:spPr>
        <p:txBody>
          <a:bodyPr wrap="square">
            <a:spAutoFit/>
          </a:bodyPr>
          <a:lstStyle/>
          <a:p>
            <a:pPr algn="ct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Empathie</a:t>
            </a:r>
          </a:p>
        </p:txBody>
      </p:sp>
      <p:sp>
        <p:nvSpPr>
          <p:cNvPr id="3" name="Abgerundetes Rechteck 2">
            <a:extLst>
              <a:ext uri="{FF2B5EF4-FFF2-40B4-BE49-F238E27FC236}">
                <a16:creationId xmlns:a16="http://schemas.microsoft.com/office/drawing/2014/main" id="{BDD1D005-2B56-A742-9E44-38FF8468F472}"/>
              </a:ext>
            </a:extLst>
          </p:cNvPr>
          <p:cNvSpPr/>
          <p:nvPr/>
        </p:nvSpPr>
        <p:spPr>
          <a:xfrm>
            <a:off x="1889760" y="2262789"/>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5</a:t>
            </a:r>
          </a:p>
        </p:txBody>
      </p:sp>
    </p:spTree>
    <p:extLst>
      <p:ext uri="{BB962C8B-B14F-4D97-AF65-F5344CB8AC3E}">
        <p14:creationId xmlns:p14="http://schemas.microsoft.com/office/powerpoint/2010/main" val="1346953966"/>
      </p:ext>
    </p:extLst>
  </p:cSld>
  <p:clrMapOvr>
    <a:masterClrMapping/>
  </p:clrMapOvr>
  <p:transition spd="slow">
    <p:push dir="u"/>
  </p:transition>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Abgerundetes Rechteck 1">
            <a:extLst>
              <a:ext uri="{FF2B5EF4-FFF2-40B4-BE49-F238E27FC236}">
                <a16:creationId xmlns:a16="http://schemas.microsoft.com/office/drawing/2014/main" id="{BDBAD6AF-22EE-FE45-87CE-05D6C540F10B}"/>
              </a:ext>
            </a:extLst>
          </p:cNvPr>
          <p:cNvSpPr/>
          <p:nvPr/>
        </p:nvSpPr>
        <p:spPr>
          <a:xfrm>
            <a:off x="1862328" y="1659285"/>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6</a:t>
            </a:r>
          </a:p>
        </p:txBody>
      </p:sp>
      <p:sp>
        <p:nvSpPr>
          <p:cNvPr id="3" name="Rechteck 2">
            <a:extLst>
              <a:ext uri="{FF2B5EF4-FFF2-40B4-BE49-F238E27FC236}">
                <a16:creationId xmlns:a16="http://schemas.microsoft.com/office/drawing/2014/main" id="{B63D9391-5790-8444-9993-FF922FC2D285}"/>
              </a:ext>
            </a:extLst>
          </p:cNvPr>
          <p:cNvSpPr/>
          <p:nvPr/>
        </p:nvSpPr>
        <p:spPr>
          <a:xfrm>
            <a:off x="1862328" y="2977819"/>
            <a:ext cx="8412480" cy="2062103"/>
          </a:xfrm>
          <a:prstGeom prst="rect">
            <a:avLst/>
          </a:prstGeom>
        </p:spPr>
        <p:txBody>
          <a:bodyPr wrap="square">
            <a:spAutoFit/>
          </a:bodyPr>
          <a:lstStyle/>
          <a:p>
            <a:pPr algn="ct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Ein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gutes Arbeitsklima</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angst-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stressfreies Lernen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Teamwork</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verstärkt fächerübergreifendes Arbeiten und Lernen</a:t>
            </a:r>
          </a:p>
        </p:txBody>
      </p:sp>
    </p:spTree>
    <p:extLst>
      <p:ext uri="{BB962C8B-B14F-4D97-AF65-F5344CB8AC3E}">
        <p14:creationId xmlns:p14="http://schemas.microsoft.com/office/powerpoint/2010/main" val="268745658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918351"/>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Mehr Turnen (28)</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3050575"/>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Nette Mitschüler*innen (23)</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4218998"/>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Lange/längere Pausen (23)</a:t>
            </a:r>
          </a:p>
        </p:txBody>
      </p:sp>
    </p:spTree>
    <p:extLst>
      <p:ext uri="{BB962C8B-B14F-4D97-AF65-F5344CB8AC3E}">
        <p14:creationId xmlns:p14="http://schemas.microsoft.com/office/powerpoint/2010/main" val="8841381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Abgerundetes Rechteck 1">
            <a:extLst>
              <a:ext uri="{FF2B5EF4-FFF2-40B4-BE49-F238E27FC236}">
                <a16:creationId xmlns:a16="http://schemas.microsoft.com/office/drawing/2014/main" id="{62D93220-BE9D-A74B-895C-29DAD132701E}"/>
              </a:ext>
            </a:extLst>
          </p:cNvPr>
          <p:cNvSpPr/>
          <p:nvPr/>
        </p:nvSpPr>
        <p:spPr>
          <a:xfrm>
            <a:off x="1889760" y="964341"/>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7</a:t>
            </a:r>
          </a:p>
        </p:txBody>
      </p:sp>
      <p:sp>
        <p:nvSpPr>
          <p:cNvPr id="3" name="Rechteck 2">
            <a:extLst>
              <a:ext uri="{FF2B5EF4-FFF2-40B4-BE49-F238E27FC236}">
                <a16:creationId xmlns:a16="http://schemas.microsoft.com/office/drawing/2014/main" id="{FAC0ED91-5A30-BF4E-B05F-CB996EAAFBB2}"/>
              </a:ext>
            </a:extLst>
          </p:cNvPr>
          <p:cNvSpPr/>
          <p:nvPr/>
        </p:nvSpPr>
        <p:spPr>
          <a:xfrm>
            <a:off x="737616" y="2138553"/>
            <a:ext cx="10716768" cy="3539430"/>
          </a:xfrm>
          <a:prstGeom prst="rect">
            <a:avLst/>
          </a:prstGeom>
        </p:spPr>
        <p:txBody>
          <a:bodyPr wrap="square">
            <a:spAutoFit/>
          </a:bodyPr>
          <a:lstStyle/>
          <a:p>
            <a:pPr algn="ct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Eine gute Schule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fördert</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das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Gelingen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und dokumentiert nicht das Misslingen. Sie richtet sich immer wieder neu aus, den Bedürfnissen aller Beteiligten, besonders aber den Bedürfnissen der Schüler/innen folgend. Sie ist ein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Ort der Menschlichkeit</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der Gemeinschaft und der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Zukunftsorientiertheit</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919891042"/>
      </p:ext>
    </p:extLst>
  </p:cSld>
  <p:clrMapOvr>
    <a:masterClrMapping/>
  </p:clrMapOvr>
  <p:transition spd="slow">
    <p:push dir="u"/>
  </p:transition>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64D0DBC-FFF3-B548-B035-BCA905E35611}"/>
              </a:ext>
            </a:extLst>
          </p:cNvPr>
          <p:cNvSpPr/>
          <p:nvPr/>
        </p:nvSpPr>
        <p:spPr>
          <a:xfrm>
            <a:off x="487680" y="440680"/>
            <a:ext cx="11170920" cy="5878532"/>
          </a:xfrm>
          <a:prstGeom prst="rect">
            <a:avLst/>
          </a:prstGeom>
        </p:spPr>
        <p:txBody>
          <a:bodyPr wrap="square">
            <a:spAutoFit/>
          </a:bodyPr>
          <a:lstStyle/>
          <a:p>
            <a:pPr algn="ctr"/>
            <a:r>
              <a:rPr lang="de-AT" sz="3100" dirty="0">
                <a:solidFill>
                  <a:schemeClr val="bg1"/>
                </a:solidFill>
                <a:latin typeface="Verdana" panose="020B0604030504040204" pitchFamily="34" charset="0"/>
                <a:ea typeface="Verdana" panose="020B0604030504040204" pitchFamily="34" charset="0"/>
                <a:cs typeface="Verdana" panose="020B0604030504040204" pitchFamily="34" charset="0"/>
              </a:rPr>
              <a:t>Sie nimmt bildungswissenschaftliche und lernpsychologische Erkenntnisse nicht nur wahr, sondern handelt auch auf deren Basis. Sie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stärkt Stärken</a:t>
            </a:r>
            <a:r>
              <a:rPr lang="de-AT" sz="3100" dirty="0">
                <a:solidFill>
                  <a:schemeClr val="bg1"/>
                </a:solidFill>
                <a:latin typeface="Verdana" panose="020B0604030504040204" pitchFamily="34" charset="0"/>
                <a:ea typeface="Verdana" panose="020B0604030504040204" pitchFamily="34" charset="0"/>
                <a:cs typeface="Verdana" panose="020B0604030504040204" pitchFamily="34" charset="0"/>
              </a:rPr>
              <a:t>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schwächt Schwächen</a:t>
            </a:r>
            <a:r>
              <a:rPr lang="de-AT" sz="3100" dirty="0">
                <a:solidFill>
                  <a:schemeClr val="bg1"/>
                </a:solidFill>
                <a:latin typeface="Verdana" panose="020B0604030504040204" pitchFamily="34" charset="0"/>
                <a:ea typeface="Verdana" panose="020B0604030504040204" pitchFamily="34" charset="0"/>
                <a:cs typeface="Verdana" panose="020B0604030504040204" pitchFamily="34" charset="0"/>
              </a:rPr>
              <a:t>. Im Idealfall lässt sich gute Schule nicht in das Korsett eines Lehrplanes zwingen und bewertet nicht. Sie begegnet den Heranwachsenden auf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Augenhöhe</a:t>
            </a:r>
            <a:r>
              <a:rPr lang="de-AT" sz="3100" dirty="0">
                <a:solidFill>
                  <a:schemeClr val="bg1"/>
                </a:solidFill>
                <a:latin typeface="Verdana" panose="020B0604030504040204" pitchFamily="34" charset="0"/>
                <a:ea typeface="Verdana" panose="020B0604030504040204" pitchFamily="34" charset="0"/>
                <a:cs typeface="Verdana" panose="020B0604030504040204" pitchFamily="34" charset="0"/>
              </a:rPr>
              <a:t> und nimmt sie als selbständige, eigenverantwortliche Subjekte dar, die handeln und macht sie nicht zu Objekten, die keinen Handlungsspielraum haben. Eine gute Schule ist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experimentierfreudig</a:t>
            </a:r>
            <a:r>
              <a:rPr lang="de-AT" sz="3100" dirty="0">
                <a:solidFill>
                  <a:schemeClr val="bg1"/>
                </a:solidFill>
                <a:latin typeface="Verdana" panose="020B0604030504040204" pitchFamily="34" charset="0"/>
                <a:ea typeface="Verdana" panose="020B0604030504040204" pitchFamily="34" charset="0"/>
                <a:cs typeface="Verdana" panose="020B0604030504040204" pitchFamily="34" charset="0"/>
              </a:rPr>
              <a:t>, flexibel und vor allem mutig.</a:t>
            </a:r>
            <a:endParaRPr lang="de-DE" sz="3100" dirty="0"/>
          </a:p>
        </p:txBody>
      </p:sp>
    </p:spTree>
    <p:extLst>
      <p:ext uri="{BB962C8B-B14F-4D97-AF65-F5344CB8AC3E}">
        <p14:creationId xmlns:p14="http://schemas.microsoft.com/office/powerpoint/2010/main" val="3457380817"/>
      </p:ext>
    </p:extLst>
  </p:cSld>
  <p:clrMapOvr>
    <a:masterClrMapping/>
  </p:clrMapOvr>
  <p:transition spd="slow">
    <p:push dir="u"/>
  </p:transition>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Abgerundetes Rechteck 1">
            <a:extLst>
              <a:ext uri="{FF2B5EF4-FFF2-40B4-BE49-F238E27FC236}">
                <a16:creationId xmlns:a16="http://schemas.microsoft.com/office/drawing/2014/main" id="{077EE506-F9CB-8848-9A64-186838303010}"/>
              </a:ext>
            </a:extLst>
          </p:cNvPr>
          <p:cNvSpPr/>
          <p:nvPr/>
        </p:nvSpPr>
        <p:spPr>
          <a:xfrm>
            <a:off x="1834896" y="562005"/>
            <a:ext cx="8412480" cy="73152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Stellungnahme</a:t>
            </a:r>
            <a:r>
              <a:rPr lang="de-DE" dirty="0">
                <a:solidFill>
                  <a:srgbClr val="3F1865"/>
                </a:solidFill>
              </a:rPr>
              <a:t> </a:t>
            </a:r>
            <a:r>
              <a:rPr lang="de-DE" sz="3200" dirty="0">
                <a:solidFill>
                  <a:srgbClr val="3F1865"/>
                </a:solidFill>
                <a:latin typeface="Verdana" panose="020B0604030504040204" pitchFamily="34" charset="0"/>
                <a:ea typeface="Verdana" panose="020B0604030504040204" pitchFamily="34" charset="0"/>
                <a:cs typeface="Verdana" panose="020B0604030504040204" pitchFamily="34" charset="0"/>
              </a:rPr>
              <a:t>8</a:t>
            </a:r>
          </a:p>
        </p:txBody>
      </p:sp>
      <p:sp>
        <p:nvSpPr>
          <p:cNvPr id="3" name="Rechteck 2">
            <a:extLst>
              <a:ext uri="{FF2B5EF4-FFF2-40B4-BE49-F238E27FC236}">
                <a16:creationId xmlns:a16="http://schemas.microsoft.com/office/drawing/2014/main" id="{90B94EBE-67E9-F845-9114-80E3CDEA7CC8}"/>
              </a:ext>
            </a:extLst>
          </p:cNvPr>
          <p:cNvSpPr/>
          <p:nvPr/>
        </p:nvSpPr>
        <p:spPr>
          <a:xfrm>
            <a:off x="463296" y="1587014"/>
            <a:ext cx="11265408" cy="4770537"/>
          </a:xfrm>
          <a:prstGeom prst="rect">
            <a:avLst/>
          </a:prstGeom>
        </p:spPr>
        <p:txBody>
          <a:bodyPr wrap="square">
            <a:spAutoFit/>
          </a:bodyPr>
          <a:lstStyle/>
          <a:p>
            <a:pPr algn="ctr">
              <a:spcBef>
                <a:spcPts val="600"/>
              </a:spcBef>
              <a:spcAft>
                <a:spcPts val="600"/>
              </a:spcAft>
            </a:pP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Eine gute Schule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fordert</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 und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fördert</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 Sie öffnet den Blick auf viele verschiedene Bereiche, weckt Interessen und vermittelt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Freude am Lernen</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 Sie stattet die Schüler*innen mit den grundlegenden Kompetenzen aus, die ihnen eine erfolgreiche Teilnahme an der Gesellschaft ermöglichen und vermittelt ihnen eine Allgemeinbildung, die sie dazu befähigt, einen umfassenden Blick auf die Welt zu erhalten, sich für die unterschiedlichsten Bereiche unseres Lebens zu interessieren und der Forderung nach lebenslangem Lernen nachzukommen. </a:t>
            </a:r>
          </a:p>
        </p:txBody>
      </p:sp>
    </p:spTree>
    <p:extLst>
      <p:ext uri="{BB962C8B-B14F-4D97-AF65-F5344CB8AC3E}">
        <p14:creationId xmlns:p14="http://schemas.microsoft.com/office/powerpoint/2010/main" val="703378044"/>
      </p:ext>
    </p:extLst>
  </p:cSld>
  <p:clrMapOvr>
    <a:masterClrMapping/>
  </p:clrMapOvr>
  <p:transition spd="slow">
    <p:push dir="u"/>
  </p:transition>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D4CD7211-D7F8-614E-A229-0F674CF35695}"/>
              </a:ext>
            </a:extLst>
          </p:cNvPr>
          <p:cNvSpPr/>
          <p:nvPr/>
        </p:nvSpPr>
        <p:spPr>
          <a:xfrm>
            <a:off x="563880" y="474345"/>
            <a:ext cx="11064240" cy="5909310"/>
          </a:xfrm>
          <a:prstGeom prst="rect">
            <a:avLst/>
          </a:prstGeom>
        </p:spPr>
        <p:txBody>
          <a:bodyPr wrap="square">
            <a:spAutoFit/>
          </a:bodyPr>
          <a:lstStyle/>
          <a:p>
            <a:pPr algn="ctr">
              <a:spcBef>
                <a:spcPts val="600"/>
              </a:spcBef>
              <a:spcAft>
                <a:spcPts val="600"/>
              </a:spcAft>
            </a:pP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In diesem Zusammenhang gilt es, einerseits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Schüler*innen mit Lernschwierigkeiten </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im Rahmen ihrer Möglichkeiten zu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unterstützen</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 und andererseits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begabte und hochbegabte Kinder </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und Jugendliche bestmöglich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zu fördern</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lgn="ctr">
              <a:spcBef>
                <a:spcPts val="600"/>
              </a:spcBef>
              <a:spcAft>
                <a:spcPts val="600"/>
              </a:spcAft>
            </a:pP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Damit diese Ziele erreicht werden können, muss eine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Beziehung</a:t>
            </a:r>
            <a:r>
              <a:rPr lang="de-AT" sz="3000" dirty="0">
                <a:solidFill>
                  <a:schemeClr val="bg1"/>
                </a:solidFill>
                <a:latin typeface="Verdana" panose="020B0604030504040204" pitchFamily="34" charset="0"/>
                <a:ea typeface="Verdana" panose="020B0604030504040204" pitchFamily="34" charset="0"/>
                <a:cs typeface="Verdana" panose="020B0604030504040204" pitchFamily="34" charset="0"/>
              </a:rPr>
              <a:t> aufgebaut werden: zwischen den Mitgliedern einer Klassengemeinschaft, zwischen Lehrenden und Lernenden, zwischen Schulführungskraft und Lehrpersonen, zwischen Schule und Elternhaus. Funktionierende Beziehungen stellen nämlich eine wesentliche Grundlage guten Unterrichts dar. </a:t>
            </a:r>
          </a:p>
        </p:txBody>
      </p:sp>
    </p:spTree>
    <p:extLst>
      <p:ext uri="{BB962C8B-B14F-4D97-AF65-F5344CB8AC3E}">
        <p14:creationId xmlns:p14="http://schemas.microsoft.com/office/powerpoint/2010/main" val="1619603360"/>
      </p:ext>
    </p:extLst>
  </p:cSld>
  <p:clrMapOvr>
    <a:masterClrMapping/>
  </p:clrMapOvr>
  <p:transition spd="slow">
    <p:push dir="u"/>
  </p:transition>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298AE39-2E9F-9B46-B2FB-0E64C7F60B45}"/>
              </a:ext>
            </a:extLst>
          </p:cNvPr>
          <p:cNvSpPr/>
          <p:nvPr/>
        </p:nvSpPr>
        <p:spPr>
          <a:xfrm>
            <a:off x="874776" y="597455"/>
            <a:ext cx="10442448" cy="5663089"/>
          </a:xfrm>
          <a:prstGeom prst="rect">
            <a:avLst/>
          </a:prstGeom>
        </p:spPr>
        <p:txBody>
          <a:bodyPr wrap="square">
            <a:spAutoFit/>
          </a:bodyPr>
          <a:lstStyle/>
          <a:p>
            <a:pPr algn="ctr">
              <a:spcBef>
                <a:spcPts val="600"/>
              </a:spcBef>
              <a:spcAft>
                <a:spcPts val="600"/>
              </a:spcAft>
            </a:pP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Eine hohe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Motivation</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und große Leistungsbereitschaft von Seiten des Personals stellen eine weitere Voraussetzung dar, ebenso eine gute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Zusammenarbeit mit dem Elternhaus</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lgn="ctr">
              <a:spcBef>
                <a:spcPts val="600"/>
              </a:spcBef>
              <a:spcAft>
                <a:spcPts val="600"/>
              </a:spcAft>
            </a:pP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Darüber hinaus muss jedoch auch das </a:t>
            </a:r>
            <a:r>
              <a:rPr lang="de-AT" sz="3200" b="1" dirty="0">
                <a:solidFill>
                  <a:srgbClr val="FFFF00"/>
                </a:solidFill>
                <a:latin typeface="Verdana" panose="020B0604030504040204" pitchFamily="34" charset="0"/>
                <a:ea typeface="Verdana" panose="020B0604030504040204" pitchFamily="34" charset="0"/>
                <a:cs typeface="Verdana" panose="020B0604030504040204" pitchFamily="34" charset="0"/>
              </a:rPr>
              <a:t>schulische Umfeld</a:t>
            </a:r>
            <a:r>
              <a:rPr lang="de-AT" sz="3200" dirty="0">
                <a:solidFill>
                  <a:schemeClr val="bg1"/>
                </a:solidFill>
                <a:latin typeface="Verdana" panose="020B0604030504040204" pitchFamily="34" charset="0"/>
                <a:ea typeface="Verdana" panose="020B0604030504040204" pitchFamily="34" charset="0"/>
                <a:cs typeface="Verdana" panose="020B0604030504040204" pitchFamily="34" charset="0"/>
              </a:rPr>
              <a:t> passen: die Schule muss über eine zeitgemäße Ausstattung verfügen, sowohl was Räumlichkeiten, Lehrmittel, technische Ausrüstung als auch was personelle und finanzielle Ressourcen anbelangt. </a:t>
            </a:r>
          </a:p>
        </p:txBody>
      </p:sp>
    </p:spTree>
    <p:extLst>
      <p:ext uri="{BB962C8B-B14F-4D97-AF65-F5344CB8AC3E}">
        <p14:creationId xmlns:p14="http://schemas.microsoft.com/office/powerpoint/2010/main" val="3767851773"/>
      </p:ext>
    </p:extLst>
  </p:cSld>
  <p:clrMapOvr>
    <a:masterClrMapping/>
  </p:clrMapOvr>
  <p:transition spd="slow">
    <p:push dir="u"/>
  </p:transition>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2171700"/>
            <a:ext cx="6573795" cy="2514600"/>
            <a:chOff x="9253" y="2253317"/>
            <a:chExt cx="2765644" cy="1659386"/>
          </a:xfrm>
          <a:solidFill>
            <a:schemeClr val="accent5">
              <a:lumMod val="40000"/>
              <a:lumOff val="60000"/>
            </a:schemeClr>
          </a:solidFill>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de-DE" sz="54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Eltern</a:t>
              </a:r>
            </a:p>
          </p:txBody>
        </p:sp>
      </p:grpSp>
    </p:spTree>
    <p:extLst>
      <p:ext uri="{BB962C8B-B14F-4D97-AF65-F5344CB8AC3E}">
        <p14:creationId xmlns:p14="http://schemas.microsoft.com/office/powerpoint/2010/main" val="156732970"/>
      </p:ext>
    </p:extLst>
  </p:cSld>
  <p:clrMapOvr>
    <a:masterClrMapping/>
  </p:clrMapOvr>
  <p:transition spd="slow">
    <p:push dir="u"/>
  </p:transition>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51EE693-219B-8046-988D-B2910987889B}"/>
              </a:ext>
            </a:extLst>
          </p:cNvPr>
          <p:cNvSpPr txBox="1"/>
          <p:nvPr/>
        </p:nvSpPr>
        <p:spPr>
          <a:xfrm>
            <a:off x="2253546" y="1371220"/>
            <a:ext cx="8798010" cy="3724096"/>
          </a:xfrm>
          <a:prstGeom prst="rect">
            <a:avLst/>
          </a:prstGeom>
          <a:noFill/>
        </p:spPr>
        <p:txBody>
          <a:bodyPr wrap="square" rtlCol="0">
            <a:spAutoFit/>
          </a:bodyPr>
          <a:lstStyle/>
          <a:p>
            <a:r>
              <a:rPr lang="de-DE" sz="3600" b="1" dirty="0">
                <a:solidFill>
                  <a:schemeClr val="bg1"/>
                </a:solidFill>
                <a:latin typeface="Verdana" panose="020B0604030504040204" pitchFamily="34" charset="0"/>
                <a:ea typeface="Verdana" panose="020B0604030504040204" pitchFamily="34" charset="0"/>
                <a:cs typeface="Verdana" panose="020B0604030504040204" pitchFamily="34" charset="0"/>
              </a:rPr>
              <a:t>Teilnehmer:</a:t>
            </a:r>
          </a:p>
          <a:p>
            <a:endParaRPr lang="de-DE"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rPr>
              <a:t>GS: 53 </a:t>
            </a:r>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(St. Johann: 17, Luttach: 10,  Steinhaus: 9, St. Jakob: 9, St. Peter: 4,</a:t>
            </a:r>
          </a:p>
          <a:p>
            <a:r>
              <a:rPr lang="de-AT" sz="2800" dirty="0">
                <a:solidFill>
                  <a:schemeClr val="bg1"/>
                </a:solidFill>
                <a:latin typeface="Verdana" panose="020B0604030504040204" pitchFamily="34" charset="0"/>
                <a:ea typeface="Verdana" panose="020B0604030504040204" pitchFamily="34" charset="0"/>
                <a:cs typeface="Verdana" panose="020B0604030504040204" pitchFamily="34" charset="0"/>
              </a:rPr>
              <a:t>Weißenbach: 3, Prettau: 1</a:t>
            </a:r>
            <a:endPar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de-AT" sz="3600" dirty="0">
                <a:solidFill>
                  <a:schemeClr val="bg1"/>
                </a:solidFill>
                <a:latin typeface="Verdana" panose="020B0604030504040204" pitchFamily="34" charset="0"/>
                <a:ea typeface="Verdana" panose="020B0604030504040204" pitchFamily="34" charset="0"/>
                <a:cs typeface="Verdana" panose="020B0604030504040204" pitchFamily="34" charset="0"/>
              </a:rPr>
              <a:t>MS: 50 </a:t>
            </a:r>
          </a:p>
        </p:txBody>
      </p:sp>
    </p:spTree>
    <p:extLst>
      <p:ext uri="{BB962C8B-B14F-4D97-AF65-F5344CB8AC3E}">
        <p14:creationId xmlns:p14="http://schemas.microsoft.com/office/powerpoint/2010/main" val="786095447"/>
      </p:ext>
    </p:extLst>
  </p:cSld>
  <p:clrMapOvr>
    <a:masterClrMapping/>
  </p:clrMapOvr>
  <p:transition spd="slow">
    <p:push dir="u"/>
  </p:transition>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1797626"/>
            <a:ext cx="6573795" cy="3342409"/>
            <a:chOff x="9253" y="2253317"/>
            <a:chExt cx="2765644" cy="1659386"/>
          </a:xfrm>
          <a:solidFill>
            <a:schemeClr val="accent4">
              <a:lumMod val="40000"/>
              <a:lumOff val="60000"/>
            </a:schemeClr>
          </a:solidFill>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Folgendes macht </a:t>
              </a:r>
            </a:p>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für die Eltern der </a:t>
              </a: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Grundschüler*innen </a:t>
              </a: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 gute Schule aus</a:t>
              </a:r>
              <a:endPar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1933470134"/>
      </p:ext>
    </p:extLst>
  </p:cSld>
  <p:clrMapOvr>
    <a:masterClrMapping/>
  </p:clrMapOvr>
  <p:transition spd="slow">
    <p:push dir="u"/>
  </p:transition>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513159"/>
            <a:ext cx="9498226" cy="1258248"/>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Kind soll gern zur Schule gehen, soll sich wohl fühlen (11)</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3050575"/>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Respektvolles Miteinander pflegen (10)</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77367" y="4062785"/>
            <a:ext cx="9498226" cy="122567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Wertschätzender Austausch Schüler*innen/Lehrer*innen/Eltern (10)</a:t>
            </a:r>
          </a:p>
        </p:txBody>
      </p:sp>
    </p:spTree>
    <p:extLst>
      <p:ext uri="{BB962C8B-B14F-4D97-AF65-F5344CB8AC3E}">
        <p14:creationId xmlns:p14="http://schemas.microsoft.com/office/powerpoint/2010/main" val="14297656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513159"/>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Individuelle Förderung des Kindes (9)</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2581755"/>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Fürs Leben lernen, nicht so viel Theorie (6)</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3773225"/>
            <a:ext cx="9498226" cy="122567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Auf Stärken und Schwächen der Kinder eingehen (5)</a:t>
            </a:r>
          </a:p>
        </p:txBody>
      </p:sp>
    </p:spTree>
    <p:extLst>
      <p:ext uri="{BB962C8B-B14F-4D97-AF65-F5344CB8AC3E}">
        <p14:creationId xmlns:p14="http://schemas.microsoft.com/office/powerpoint/2010/main" val="21849935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3050575"/>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Große Klassenzimmer (16)</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4132753"/>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Gut miteinander auskommen (12)</a:t>
            </a:r>
          </a:p>
        </p:txBody>
      </p:sp>
      <p:sp>
        <p:nvSpPr>
          <p:cNvPr id="10" name="Abgerundetes Rechteck 9">
            <a:extLst>
              <a:ext uri="{FF2B5EF4-FFF2-40B4-BE49-F238E27FC236}">
                <a16:creationId xmlns:a16="http://schemas.microsoft.com/office/drawing/2014/main" id="{50E47D6B-91FB-864E-AF45-57510A97CD49}"/>
              </a:ext>
            </a:extLst>
          </p:cNvPr>
          <p:cNvSpPr/>
          <p:nvPr/>
        </p:nvSpPr>
        <p:spPr>
          <a:xfrm>
            <a:off x="1346887" y="1968397"/>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Gute Lehrer*innen (22)</a:t>
            </a:r>
          </a:p>
        </p:txBody>
      </p:sp>
    </p:spTree>
    <p:extLst>
      <p:ext uri="{BB962C8B-B14F-4D97-AF65-F5344CB8AC3E}">
        <p14:creationId xmlns:p14="http://schemas.microsoft.com/office/powerpoint/2010/main" val="35452411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513159"/>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Gute Bildung (5)</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2581755"/>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Fördern der Selbstständigkeit (5)</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3773225"/>
            <a:ext cx="9498226" cy="122567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Gute Beziehung Schüler*innen/Lehrer*innen (5)</a:t>
            </a:r>
          </a:p>
        </p:txBody>
      </p:sp>
    </p:spTree>
    <p:extLst>
      <p:ext uri="{BB962C8B-B14F-4D97-AF65-F5344CB8AC3E}">
        <p14:creationId xmlns:p14="http://schemas.microsoft.com/office/powerpoint/2010/main" val="7010629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grpSp>
        <p:nvGrpSpPr>
          <p:cNvPr id="3" name="Gruppieren 2">
            <a:extLst>
              <a:ext uri="{FF2B5EF4-FFF2-40B4-BE49-F238E27FC236}">
                <a16:creationId xmlns:a16="http://schemas.microsoft.com/office/drawing/2014/main" id="{B2F019A2-B6A4-104B-8469-7D7EADAEE59B}"/>
              </a:ext>
            </a:extLst>
          </p:cNvPr>
          <p:cNvGrpSpPr/>
          <p:nvPr/>
        </p:nvGrpSpPr>
        <p:grpSpPr>
          <a:xfrm>
            <a:off x="2809102" y="1797626"/>
            <a:ext cx="6573795" cy="3342409"/>
            <a:chOff x="9253" y="2253317"/>
            <a:chExt cx="2765644" cy="1659386"/>
          </a:xfrm>
          <a:solidFill>
            <a:schemeClr val="accent5">
              <a:lumMod val="40000"/>
              <a:lumOff val="60000"/>
            </a:schemeClr>
          </a:solidFill>
        </p:grpSpPr>
        <p:sp>
          <p:nvSpPr>
            <p:cNvPr id="4" name="Abgerundetes Rechteck 3">
              <a:extLst>
                <a:ext uri="{FF2B5EF4-FFF2-40B4-BE49-F238E27FC236}">
                  <a16:creationId xmlns:a16="http://schemas.microsoft.com/office/drawing/2014/main" id="{B936E5E3-EC76-934A-92CB-8F8FEF836B27}"/>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Abgerundetes Rechteck 4">
              <a:extLst>
                <a:ext uri="{FF2B5EF4-FFF2-40B4-BE49-F238E27FC236}">
                  <a16:creationId xmlns:a16="http://schemas.microsoft.com/office/drawing/2014/main" id="{E4176109-0418-9A42-9A04-BC1F1FA19DBE}"/>
                </a:ext>
              </a:extLst>
            </p:cNvPr>
            <p:cNvSpPr txBox="1"/>
            <p:nvPr/>
          </p:nvSpPr>
          <p:spPr>
            <a:xfrm>
              <a:off x="57855" y="2301919"/>
              <a:ext cx="2668440" cy="15621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Folgendes macht </a:t>
              </a:r>
            </a:p>
            <a:p>
              <a:pPr marL="0" lvl="0" indent="0" algn="ctr" defTabSz="1200150">
                <a:lnSpc>
                  <a:spcPct val="90000"/>
                </a:lnSpc>
                <a:spcBef>
                  <a:spcPct val="0"/>
                </a:spcBef>
                <a:buNone/>
              </a:pP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für die Eltern der </a:t>
              </a: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Mittelschüler*innen </a:t>
              </a:r>
              <a:r>
                <a:rPr lang="de-DE" sz="3600"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eine gute Schule aus</a:t>
              </a:r>
              <a:endPar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3568785958"/>
      </p:ext>
    </p:extLst>
  </p:cSld>
  <p:clrMapOvr>
    <a:masterClrMapping/>
  </p:clrMapOvr>
  <p:transition spd="slow">
    <p:push dir="u"/>
  </p:transition>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598695"/>
            <a:ext cx="9498226" cy="1376489"/>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Überzeugte, motivierte, gut vorbereitete Lehrpersonen (7)</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2246637"/>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Dass das Kind gern zur Schule geht (6)</a:t>
            </a:r>
          </a:p>
        </p:txBody>
      </p:sp>
      <p:sp>
        <p:nvSpPr>
          <p:cNvPr id="9" name="Abgerundetes Rechteck 8">
            <a:extLst>
              <a:ext uri="{FF2B5EF4-FFF2-40B4-BE49-F238E27FC236}">
                <a16:creationId xmlns:a16="http://schemas.microsoft.com/office/drawing/2014/main" id="{111722DA-40F2-914C-872C-27AFAF098CC6}"/>
              </a:ext>
            </a:extLst>
          </p:cNvPr>
          <p:cNvSpPr/>
          <p:nvPr/>
        </p:nvSpPr>
        <p:spPr>
          <a:xfrm>
            <a:off x="1346887" y="3274940"/>
            <a:ext cx="9498226" cy="1344168"/>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Wertschätzung der Kinder </a:t>
            </a:r>
          </a:p>
          <a:p>
            <a:pPr algn="ctr"/>
            <a:r>
              <a:rPr lang="de-DE" sz="3200" dirty="0">
                <a:latin typeface="Verdana" panose="020B0604030504040204" pitchFamily="34" charset="0"/>
                <a:ea typeface="Verdana" panose="020B0604030504040204" pitchFamily="34" charset="0"/>
                <a:cs typeface="Verdana" panose="020B0604030504040204" pitchFamily="34" charset="0"/>
              </a:rPr>
              <a:t>durch Lehrpersonen (6)</a:t>
            </a:r>
          </a:p>
        </p:txBody>
      </p:sp>
      <p:sp>
        <p:nvSpPr>
          <p:cNvPr id="10" name="Abgerundetes Rechteck 9">
            <a:extLst>
              <a:ext uri="{FF2B5EF4-FFF2-40B4-BE49-F238E27FC236}">
                <a16:creationId xmlns:a16="http://schemas.microsoft.com/office/drawing/2014/main" id="{651F4C95-21D5-3C47-9F93-C8CFF30F17FF}"/>
              </a:ext>
            </a:extLst>
          </p:cNvPr>
          <p:cNvSpPr/>
          <p:nvPr/>
        </p:nvSpPr>
        <p:spPr>
          <a:xfrm>
            <a:off x="1346887" y="4890560"/>
            <a:ext cx="9498226" cy="1344167"/>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Abwechslungsreiches Lernen (Kleingruppen, Projekte, Aktuelles …) (6)</a:t>
            </a:r>
          </a:p>
        </p:txBody>
      </p:sp>
    </p:spTree>
    <p:extLst>
      <p:ext uri="{BB962C8B-B14F-4D97-AF65-F5344CB8AC3E}">
        <p14:creationId xmlns:p14="http://schemas.microsoft.com/office/powerpoint/2010/main" val="32945379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7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089752"/>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Auf Leben vorbereiten (5)</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2208616"/>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Auf Stärken und Schwächen eingehen  (4)</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3327480"/>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Stärken der Persönlichkeit (4)</a:t>
            </a:r>
          </a:p>
        </p:txBody>
      </p:sp>
      <p:sp>
        <p:nvSpPr>
          <p:cNvPr id="9" name="Abgerundetes Rechteck 8">
            <a:extLst>
              <a:ext uri="{FF2B5EF4-FFF2-40B4-BE49-F238E27FC236}">
                <a16:creationId xmlns:a16="http://schemas.microsoft.com/office/drawing/2014/main" id="{111722DA-40F2-914C-872C-27AFAF098CC6}"/>
              </a:ext>
            </a:extLst>
          </p:cNvPr>
          <p:cNvSpPr/>
          <p:nvPr/>
        </p:nvSpPr>
        <p:spPr>
          <a:xfrm>
            <a:off x="1346887" y="4448704"/>
            <a:ext cx="9498226" cy="1332663"/>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Gutes Benehmen, Hilfsbereitschaft</a:t>
            </a:r>
            <a:r>
              <a:rPr lang="de-DE" sz="3200">
                <a:latin typeface="Verdana" panose="020B0604030504040204" pitchFamily="34" charset="0"/>
                <a:ea typeface="Verdana" panose="020B0604030504040204" pitchFamily="34" charset="0"/>
                <a:cs typeface="Verdana" panose="020B0604030504040204" pitchFamily="34" charset="0"/>
              </a:rPr>
              <a:t>, </a:t>
            </a:r>
          </a:p>
          <a:p>
            <a:pPr algn="ctr"/>
            <a:r>
              <a:rPr lang="de-DE" sz="3200">
                <a:latin typeface="Verdana" panose="020B0604030504040204" pitchFamily="34" charset="0"/>
                <a:ea typeface="Verdana" panose="020B0604030504040204" pitchFamily="34" charset="0"/>
                <a:cs typeface="Verdana" panose="020B0604030504040204" pitchFamily="34" charset="0"/>
              </a:rPr>
              <a:t>gutes </a:t>
            </a:r>
            <a:r>
              <a:rPr lang="de-DE" sz="3200" dirty="0">
                <a:latin typeface="Verdana" panose="020B0604030504040204" pitchFamily="34" charset="0"/>
                <a:ea typeface="Verdana" panose="020B0604030504040204" pitchFamily="34" charset="0"/>
                <a:cs typeface="Verdana" panose="020B0604030504040204" pitchFamily="34" charset="0"/>
              </a:rPr>
              <a:t>Klima (3)</a:t>
            </a:r>
          </a:p>
        </p:txBody>
      </p:sp>
    </p:spTree>
    <p:extLst>
      <p:ext uri="{BB962C8B-B14F-4D97-AF65-F5344CB8AC3E}">
        <p14:creationId xmlns:p14="http://schemas.microsoft.com/office/powerpoint/2010/main" val="35316247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3D1B8C"/>
        </a:solidFill>
        <a:effectLst/>
      </p:bgPr>
    </p:bg>
    <p:spTree>
      <p:nvGrpSpPr>
        <p:cNvPr id="1" name=""/>
        <p:cNvGrpSpPr/>
        <p:nvPr/>
      </p:nvGrpSpPr>
      <p:grpSpPr>
        <a:xfrm>
          <a:off x="0" y="0"/>
          <a:ext cx="0" cy="0"/>
          <a:chOff x="0" y="0"/>
          <a:chExt cx="0" cy="0"/>
        </a:xfrm>
      </p:grpSpPr>
      <p:sp>
        <p:nvSpPr>
          <p:cNvPr id="6" name="Abgerundetes Rechteck 5">
            <a:extLst>
              <a:ext uri="{FF2B5EF4-FFF2-40B4-BE49-F238E27FC236}">
                <a16:creationId xmlns:a16="http://schemas.microsoft.com/office/drawing/2014/main" id="{4DDF5BE8-963A-7F4D-BA53-FF863BFA8A2F}"/>
              </a:ext>
            </a:extLst>
          </p:cNvPr>
          <p:cNvSpPr/>
          <p:nvPr/>
        </p:nvSpPr>
        <p:spPr>
          <a:xfrm>
            <a:off x="1346887" y="1689128"/>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Ideen der Kinder einbeziehen (3)</a:t>
            </a:r>
          </a:p>
        </p:txBody>
      </p:sp>
      <p:sp>
        <p:nvSpPr>
          <p:cNvPr id="7" name="Abgerundetes Rechteck 6">
            <a:extLst>
              <a:ext uri="{FF2B5EF4-FFF2-40B4-BE49-F238E27FC236}">
                <a16:creationId xmlns:a16="http://schemas.microsoft.com/office/drawing/2014/main" id="{28DDF466-C812-2740-923D-254550DEEC90}"/>
              </a:ext>
            </a:extLst>
          </p:cNvPr>
          <p:cNvSpPr/>
          <p:nvPr/>
        </p:nvSpPr>
        <p:spPr>
          <a:xfrm>
            <a:off x="1346887" y="2893978"/>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Fördern schwacher und guter Schüler (3)</a:t>
            </a:r>
          </a:p>
        </p:txBody>
      </p:sp>
      <p:sp>
        <p:nvSpPr>
          <p:cNvPr id="8" name="Abgerundetes Rechteck 7">
            <a:extLst>
              <a:ext uri="{FF2B5EF4-FFF2-40B4-BE49-F238E27FC236}">
                <a16:creationId xmlns:a16="http://schemas.microsoft.com/office/drawing/2014/main" id="{4D200496-E041-9248-805B-050A326EE394}"/>
              </a:ext>
            </a:extLst>
          </p:cNvPr>
          <p:cNvSpPr/>
          <p:nvPr/>
        </p:nvSpPr>
        <p:spPr>
          <a:xfrm>
            <a:off x="1346887" y="4132673"/>
            <a:ext cx="9498226" cy="756850"/>
          </a:xfrm>
          <a:prstGeom prst="roundRect">
            <a:avLst>
              <a:gd name="adj" fmla="val 10000"/>
            </a:avLst>
          </a:prstGeom>
          <a:no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Kein Kind bevorzugen (3)</a:t>
            </a:r>
          </a:p>
        </p:txBody>
      </p:sp>
    </p:spTree>
    <p:extLst>
      <p:ext uri="{BB962C8B-B14F-4D97-AF65-F5344CB8AC3E}">
        <p14:creationId xmlns:p14="http://schemas.microsoft.com/office/powerpoint/2010/main" val="24021448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4AC3251A-C78B-124A-984E-B2340A500DA5}"/>
              </a:ext>
            </a:extLst>
          </p:cNvPr>
          <p:cNvSpPr txBox="1"/>
          <p:nvPr/>
        </p:nvSpPr>
        <p:spPr>
          <a:xfrm>
            <a:off x="1895732" y="1736229"/>
            <a:ext cx="8598243" cy="3108543"/>
          </a:xfrm>
          <a:prstGeom prst="rect">
            <a:avLst/>
          </a:prstGeom>
          <a:noFill/>
          <a:ln w="31750">
            <a:noFill/>
          </a:ln>
        </p:spPr>
        <p:txBody>
          <a:bodyPr wrap="square" rtlCol="0">
            <a:spAutoFit/>
          </a:bodyPr>
          <a:lstStyle/>
          <a:p>
            <a:pPr algn="ctr"/>
            <a:endParaRPr lang="de-DE"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rPr>
              <a:t>„Für mich ist eine gute Schule, wenn man viele Sachen lernt und auch Spaß hat.“</a:t>
            </a:r>
          </a:p>
          <a:p>
            <a:pPr algn="ctr"/>
            <a:endPar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de-DE" sz="3200" b="1" dirty="0">
                <a:solidFill>
                  <a:schemeClr val="bg1"/>
                </a:solidFill>
                <a:latin typeface="Verdana" panose="020B0604030504040204" pitchFamily="34" charset="0"/>
                <a:ea typeface="Verdana" panose="020B0604030504040204" pitchFamily="34" charset="0"/>
                <a:cs typeface="Verdana" panose="020B0604030504040204" pitchFamily="34" charset="0"/>
              </a:rPr>
              <a:t>(Anna)</a:t>
            </a:r>
          </a:p>
        </p:txBody>
      </p:sp>
      <p:sp>
        <p:nvSpPr>
          <p:cNvPr id="2" name="Textfeld 1">
            <a:extLst>
              <a:ext uri="{FF2B5EF4-FFF2-40B4-BE49-F238E27FC236}">
                <a16:creationId xmlns:a16="http://schemas.microsoft.com/office/drawing/2014/main" id="{9AB637FB-C6D7-9645-A029-260C14119B2B}"/>
              </a:ext>
            </a:extLst>
          </p:cNvPr>
          <p:cNvSpPr txBox="1"/>
          <p:nvPr/>
        </p:nvSpPr>
        <p:spPr>
          <a:xfrm>
            <a:off x="441789" y="830324"/>
            <a:ext cx="11126911" cy="5355312"/>
          </a:xfrm>
          <a:prstGeom prst="rect">
            <a:avLst/>
          </a:prstGeom>
          <a:solidFill>
            <a:schemeClr val="accent5">
              <a:lumMod val="50000"/>
            </a:schemeClr>
          </a:solidFill>
        </p:spPr>
        <p:txBody>
          <a:bodyPr wrap="square" rtlCol="0">
            <a:spAutoFit/>
          </a:bodyPr>
          <a:lstStyle/>
          <a:p>
            <a:endPar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rPr>
              <a:t>Die Ergebnisse dieser Umfrage </a:t>
            </a:r>
          </a:p>
          <a:p>
            <a:pPr algn="ctr"/>
            <a:r>
              <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rPr>
              <a:t>dienen als Grundlage für die Arbeit am Leitbild der Schule. </a:t>
            </a:r>
          </a:p>
          <a:p>
            <a:pPr algn="ctr"/>
            <a:endPar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rPr>
              <a:t>Dieses soll im Schuljahr 2022-23 fertiggestellt und der Schulgemeinschaft vorgestellt werden. </a:t>
            </a:r>
          </a:p>
          <a:p>
            <a:endParaRPr lang="de-DE" sz="3600" b="1" i="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de-DE" dirty="0"/>
          </a:p>
        </p:txBody>
      </p:sp>
    </p:spTree>
    <p:extLst>
      <p:ext uri="{BB962C8B-B14F-4D97-AF65-F5344CB8AC3E}">
        <p14:creationId xmlns:p14="http://schemas.microsoft.com/office/powerpoint/2010/main" val="1290446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grpSp>
        <p:nvGrpSpPr>
          <p:cNvPr id="11" name="Gruppieren 10">
            <a:extLst>
              <a:ext uri="{FF2B5EF4-FFF2-40B4-BE49-F238E27FC236}">
                <a16:creationId xmlns:a16="http://schemas.microsoft.com/office/drawing/2014/main" id="{554AD4EA-B81B-FC43-B5D8-3139BEFE3A29}"/>
              </a:ext>
            </a:extLst>
          </p:cNvPr>
          <p:cNvGrpSpPr/>
          <p:nvPr/>
        </p:nvGrpSpPr>
        <p:grpSpPr>
          <a:xfrm>
            <a:off x="2809102" y="1862781"/>
            <a:ext cx="6573795" cy="2514600"/>
            <a:chOff x="9253" y="2253317"/>
            <a:chExt cx="2765644" cy="1659386"/>
          </a:xfrm>
          <a:solidFill>
            <a:schemeClr val="accent4">
              <a:lumMod val="40000"/>
              <a:lumOff val="60000"/>
            </a:schemeClr>
          </a:solidFill>
        </p:grpSpPr>
        <p:sp>
          <p:nvSpPr>
            <p:cNvPr id="12" name="Abgerundetes Rechteck 11">
              <a:extLst>
                <a:ext uri="{FF2B5EF4-FFF2-40B4-BE49-F238E27FC236}">
                  <a16:creationId xmlns:a16="http://schemas.microsoft.com/office/drawing/2014/main" id="{8CC389A4-4AE6-6447-80B2-F36966FEF706}"/>
                </a:ext>
              </a:extLst>
            </p:cNvPr>
            <p:cNvSpPr/>
            <p:nvPr/>
          </p:nvSpPr>
          <p:spPr>
            <a:xfrm>
              <a:off x="9253" y="2253317"/>
              <a:ext cx="2765644" cy="165938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Abgerundetes Rechteck 4">
              <a:extLst>
                <a:ext uri="{FF2B5EF4-FFF2-40B4-BE49-F238E27FC236}">
                  <a16:creationId xmlns:a16="http://schemas.microsoft.com/office/drawing/2014/main" id="{9FB7CEBA-3D52-ED40-8C6E-C92DC949C8A0}"/>
                </a:ext>
              </a:extLst>
            </p:cNvPr>
            <p:cNvSpPr txBox="1"/>
            <p:nvPr/>
          </p:nvSpPr>
          <p:spPr>
            <a:xfrm>
              <a:off x="57855" y="2301919"/>
              <a:ext cx="2668440" cy="156218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buNone/>
              </a:pPr>
              <a:r>
                <a:rPr lang="de-DE" sz="3600" b="1" kern="12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rPr>
                <a:t>Auch angeführt …</a:t>
              </a:r>
              <a:endParaRPr lang="de-DE" sz="3600" dirty="0">
                <a:solidFill>
                  <a:schemeClr val="accent4">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3204867977"/>
      </p:ext>
    </p:extLst>
  </p:cSld>
  <p:clrMapOvr>
    <a:masterClrMapping/>
  </p:clrMapOvr>
  <p:transition spd="slow">
    <p:push dir="u"/>
  </p:transition>
</p:sld>
</file>

<file path=ppt/theme/theme1.xml><?xml version="1.0" encoding="utf-8"?>
<a:theme xmlns:a="http://schemas.openxmlformats.org/drawingml/2006/main" name="AdornVTI">
  <a:themeElements>
    <a:clrScheme name="AnalogousFromLightSeedRightStep">
      <a:dk1>
        <a:srgbClr val="000000"/>
      </a:dk1>
      <a:lt1>
        <a:srgbClr val="FFFFFF"/>
      </a:lt1>
      <a:dk2>
        <a:srgbClr val="272441"/>
      </a:dk2>
      <a:lt2>
        <a:srgbClr val="E8E4E2"/>
      </a:lt2>
      <a:accent1>
        <a:srgbClr val="4BADD2"/>
      </a:accent1>
      <a:accent2>
        <a:srgbClr val="6186D8"/>
      </a:accent2>
      <a:accent3>
        <a:srgbClr val="887EDF"/>
      </a:accent3>
      <a:accent4>
        <a:srgbClr val="9F61D8"/>
      </a:accent4>
      <a:accent5>
        <a:srgbClr val="D97EDF"/>
      </a:accent5>
      <a:accent6>
        <a:srgbClr val="D861AD"/>
      </a:accent6>
      <a:hlink>
        <a:srgbClr val="AA7561"/>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3761</Words>
  <Application>Microsoft Office PowerPoint</Application>
  <PresentationFormat>Breitbild</PresentationFormat>
  <Paragraphs>236</Paragraphs>
  <Slides>85</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85</vt:i4>
      </vt:variant>
    </vt:vector>
  </HeadingPairs>
  <TitlesOfParts>
    <vt:vector size="90" baseType="lpstr">
      <vt:lpstr>Arial</vt:lpstr>
      <vt:lpstr>Bembo</vt:lpstr>
      <vt:lpstr>Calibri</vt:lpstr>
      <vt:lpstr>Verdana</vt:lpstr>
      <vt:lpstr>AdornVTI</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Romana Stifter</dc:creator>
  <cp:lastModifiedBy>Peintner, Silvia</cp:lastModifiedBy>
  <cp:revision>18</cp:revision>
  <dcterms:created xsi:type="dcterms:W3CDTF">2022-02-22T17:17:47Z</dcterms:created>
  <dcterms:modified xsi:type="dcterms:W3CDTF">2022-09-30T13:59:47Z</dcterms:modified>
</cp:coreProperties>
</file>